
<file path=[Content_Types].xml><?xml version="1.0" encoding="utf-8"?>
<Types xmlns="http://schemas.openxmlformats.org/package/2006/content-types">
  <Default Extension="xml" ContentType="application/xml"/>
  <Default Extension="jpg" ContentType="image/jpeg"/>
  <Default Extension="jpeg" ContentType="image/jpeg"/>
  <Default Extension="mp4" ContentType="video/unknown"/>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72" r:id="rId2"/>
    <p:sldId id="257" r:id="rId3"/>
    <p:sldId id="258" r:id="rId4"/>
    <p:sldId id="259" r:id="rId5"/>
    <p:sldId id="306" r:id="rId6"/>
    <p:sldId id="260" r:id="rId7"/>
    <p:sldId id="262" r:id="rId8"/>
    <p:sldId id="273" r:id="rId9"/>
    <p:sldId id="274" r:id="rId10"/>
    <p:sldId id="275" r:id="rId11"/>
    <p:sldId id="276" r:id="rId12"/>
    <p:sldId id="277" r:id="rId13"/>
    <p:sldId id="278" r:id="rId14"/>
    <p:sldId id="279" r:id="rId15"/>
    <p:sldId id="280" r:id="rId16"/>
    <p:sldId id="281" r:id="rId17"/>
    <p:sldId id="285" r:id="rId18"/>
    <p:sldId id="286" r:id="rId19"/>
    <p:sldId id="287" r:id="rId20"/>
    <p:sldId id="288" r:id="rId21"/>
    <p:sldId id="289" r:id="rId22"/>
    <p:sldId id="290" r:id="rId23"/>
    <p:sldId id="291" r:id="rId24"/>
    <p:sldId id="292" r:id="rId25"/>
    <p:sldId id="293" r:id="rId26"/>
    <p:sldId id="294" r:id="rId27"/>
    <p:sldId id="295" r:id="rId28"/>
    <p:sldId id="261" r:id="rId29"/>
    <p:sldId id="263" r:id="rId30"/>
    <p:sldId id="264" r:id="rId31"/>
    <p:sldId id="265" r:id="rId32"/>
    <p:sldId id="266" r:id="rId33"/>
    <p:sldId id="267" r:id="rId34"/>
    <p:sldId id="268" r:id="rId35"/>
    <p:sldId id="269" r:id="rId36"/>
    <p:sldId id="270" r:id="rId37"/>
    <p:sldId id="301" r:id="rId38"/>
    <p:sldId id="302" r:id="rId39"/>
    <p:sldId id="303" r:id="rId40"/>
    <p:sldId id="304" r:id="rId41"/>
    <p:sldId id="305"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4" autoAdjust="0"/>
    <p:restoredTop sz="79525" autoAdjust="0"/>
  </p:normalViewPr>
  <p:slideViewPr>
    <p:cSldViewPr snapToGrid="0" snapToObjects="1">
      <p:cViewPr varScale="1">
        <p:scale>
          <a:sx n="86" d="100"/>
          <a:sy n="86" d="100"/>
        </p:scale>
        <p:origin x="-1560" y="-104"/>
      </p:cViewPr>
      <p:guideLst>
        <p:guide orient="horz" pos="2160"/>
        <p:guide pos="2880"/>
      </p:guideLst>
    </p:cSldViewPr>
  </p:slideViewPr>
  <p:outlineViewPr>
    <p:cViewPr>
      <p:scale>
        <a:sx n="33" d="100"/>
        <a:sy n="33" d="100"/>
      </p:scale>
      <p:origin x="0" y="1457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printerSettings" Target="printerSettings/printerSettings1.bin"/><Relationship Id="rId4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3918F6-C8D2-2D4E-9150-2316784CDC57}" type="doc">
      <dgm:prSet loTypeId="urn:microsoft.com/office/officeart/2005/8/layout/cycle2" loCatId="" qsTypeId="urn:microsoft.com/office/officeart/2005/8/quickstyle/simple4" qsCatId="simple" csTypeId="urn:microsoft.com/office/officeart/2005/8/colors/accent1_2" csCatId="accent1" phldr="1"/>
      <dgm:spPr/>
      <dgm:t>
        <a:bodyPr/>
        <a:lstStyle/>
        <a:p>
          <a:endParaRPr lang="en-US"/>
        </a:p>
      </dgm:t>
    </dgm:pt>
    <dgm:pt modelId="{E5A2CC3D-49B2-8646-978E-B07C1ED3A7A9}">
      <dgm:prSet phldrT="[Text]"/>
      <dgm:spPr/>
      <dgm:t>
        <a:bodyPr/>
        <a:lstStyle/>
        <a:p>
          <a:r>
            <a:rPr lang="en-US" dirty="0" smtClean="0"/>
            <a:t>Environment</a:t>
          </a:r>
          <a:endParaRPr lang="en-US" dirty="0"/>
        </a:p>
      </dgm:t>
    </dgm:pt>
    <dgm:pt modelId="{2353E13E-854E-0C48-AFE7-62341F70758F}" type="parTrans" cxnId="{5A7E66A7-5A45-F146-805D-D10FC4236F9D}">
      <dgm:prSet/>
      <dgm:spPr/>
      <dgm:t>
        <a:bodyPr/>
        <a:lstStyle/>
        <a:p>
          <a:endParaRPr lang="en-US"/>
        </a:p>
      </dgm:t>
    </dgm:pt>
    <dgm:pt modelId="{86678AB2-3062-1E48-8D31-243A81B2F041}" type="sibTrans" cxnId="{5A7E66A7-5A45-F146-805D-D10FC4236F9D}">
      <dgm:prSet/>
      <dgm:spPr/>
      <dgm:t>
        <a:bodyPr/>
        <a:lstStyle/>
        <a:p>
          <a:endParaRPr lang="en-US"/>
        </a:p>
      </dgm:t>
    </dgm:pt>
    <dgm:pt modelId="{37BA5375-4265-6747-A5DC-CE3F7FC2D229}">
      <dgm:prSet phldrT="[Text]"/>
      <dgm:spPr/>
      <dgm:t>
        <a:bodyPr/>
        <a:lstStyle/>
        <a:p>
          <a:r>
            <a:rPr lang="en-US" dirty="0" smtClean="0"/>
            <a:t>Brain</a:t>
          </a:r>
          <a:endParaRPr lang="en-US" dirty="0"/>
        </a:p>
      </dgm:t>
    </dgm:pt>
    <dgm:pt modelId="{175F2061-C7DC-C74D-9160-843F049EA9DF}" type="parTrans" cxnId="{D6B0B15C-42A6-CE42-B31A-C55E5181E6C1}">
      <dgm:prSet/>
      <dgm:spPr/>
      <dgm:t>
        <a:bodyPr/>
        <a:lstStyle/>
        <a:p>
          <a:endParaRPr lang="en-US"/>
        </a:p>
      </dgm:t>
    </dgm:pt>
    <dgm:pt modelId="{F6943BD2-EB64-6844-9F01-A5C1E9D23ED7}" type="sibTrans" cxnId="{D6B0B15C-42A6-CE42-B31A-C55E5181E6C1}">
      <dgm:prSet/>
      <dgm:spPr/>
      <dgm:t>
        <a:bodyPr/>
        <a:lstStyle/>
        <a:p>
          <a:endParaRPr lang="en-US"/>
        </a:p>
      </dgm:t>
    </dgm:pt>
    <dgm:pt modelId="{43DDB182-7686-104D-A08B-B723669FCEF7}">
      <dgm:prSet phldrT="[Text]"/>
      <dgm:spPr/>
      <dgm:t>
        <a:bodyPr/>
        <a:lstStyle/>
        <a:p>
          <a:r>
            <a:rPr lang="en-US" dirty="0" smtClean="0"/>
            <a:t>Spine</a:t>
          </a:r>
          <a:endParaRPr lang="en-US" dirty="0"/>
        </a:p>
      </dgm:t>
    </dgm:pt>
    <dgm:pt modelId="{C37EB3B9-4123-1344-8E65-F26F6E5F5488}" type="parTrans" cxnId="{C52A6981-FA21-074E-AFCD-5FEDD55503B8}">
      <dgm:prSet/>
      <dgm:spPr/>
      <dgm:t>
        <a:bodyPr/>
        <a:lstStyle/>
        <a:p>
          <a:endParaRPr lang="en-US"/>
        </a:p>
      </dgm:t>
    </dgm:pt>
    <dgm:pt modelId="{85298E33-02C7-A34A-93C6-0F794D7A6BE4}" type="sibTrans" cxnId="{C52A6981-FA21-074E-AFCD-5FEDD55503B8}">
      <dgm:prSet/>
      <dgm:spPr/>
      <dgm:t>
        <a:bodyPr/>
        <a:lstStyle/>
        <a:p>
          <a:endParaRPr lang="en-US"/>
        </a:p>
      </dgm:t>
    </dgm:pt>
    <dgm:pt modelId="{1F7DCB06-6FEB-CC41-B4A1-4491E5D829E2}">
      <dgm:prSet phldrT="[Text]"/>
      <dgm:spPr/>
      <dgm:t>
        <a:bodyPr/>
        <a:lstStyle/>
        <a:p>
          <a:r>
            <a:rPr lang="en-US" dirty="0" smtClean="0"/>
            <a:t>Muscles</a:t>
          </a:r>
          <a:endParaRPr lang="en-US" dirty="0"/>
        </a:p>
      </dgm:t>
    </dgm:pt>
    <dgm:pt modelId="{03C6A921-889E-4945-B13B-EA080319B890}" type="parTrans" cxnId="{FAA4AB5F-2477-2744-B3BD-010E56B94009}">
      <dgm:prSet/>
      <dgm:spPr/>
      <dgm:t>
        <a:bodyPr/>
        <a:lstStyle/>
        <a:p>
          <a:endParaRPr lang="en-US"/>
        </a:p>
      </dgm:t>
    </dgm:pt>
    <dgm:pt modelId="{AE7015CD-1635-D743-833E-7C9C5DB2C9B8}" type="sibTrans" cxnId="{FAA4AB5F-2477-2744-B3BD-010E56B94009}">
      <dgm:prSet/>
      <dgm:spPr/>
      <dgm:t>
        <a:bodyPr/>
        <a:lstStyle/>
        <a:p>
          <a:endParaRPr lang="en-US"/>
        </a:p>
      </dgm:t>
    </dgm:pt>
    <dgm:pt modelId="{EBC34DEE-14B7-1448-82E5-47FAE07ED78F}">
      <dgm:prSet phldrT="[Text]"/>
      <dgm:spPr/>
      <dgm:t>
        <a:bodyPr/>
        <a:lstStyle/>
        <a:p>
          <a:r>
            <a:rPr lang="en-US" dirty="0" smtClean="0"/>
            <a:t>Limbs</a:t>
          </a:r>
          <a:endParaRPr lang="en-US" dirty="0"/>
        </a:p>
      </dgm:t>
    </dgm:pt>
    <dgm:pt modelId="{1B981B1D-C5B8-0942-969A-0A1C9986CCA8}" type="parTrans" cxnId="{931FCC98-DE6C-FA41-AF61-4D4ED4EF8572}">
      <dgm:prSet/>
      <dgm:spPr/>
      <dgm:t>
        <a:bodyPr/>
        <a:lstStyle/>
        <a:p>
          <a:endParaRPr lang="en-US"/>
        </a:p>
      </dgm:t>
    </dgm:pt>
    <dgm:pt modelId="{C2F28C0A-8370-564D-A6D2-6F603503DFAF}" type="sibTrans" cxnId="{931FCC98-DE6C-FA41-AF61-4D4ED4EF8572}">
      <dgm:prSet/>
      <dgm:spPr/>
      <dgm:t>
        <a:bodyPr/>
        <a:lstStyle/>
        <a:p>
          <a:endParaRPr lang="en-US"/>
        </a:p>
      </dgm:t>
    </dgm:pt>
    <dgm:pt modelId="{A888EF98-3438-F747-8281-1533F5771355}" type="pres">
      <dgm:prSet presAssocID="{0F3918F6-C8D2-2D4E-9150-2316784CDC57}" presName="cycle" presStyleCnt="0">
        <dgm:presLayoutVars>
          <dgm:dir/>
          <dgm:resizeHandles val="exact"/>
        </dgm:presLayoutVars>
      </dgm:prSet>
      <dgm:spPr/>
      <dgm:t>
        <a:bodyPr/>
        <a:lstStyle/>
        <a:p>
          <a:endParaRPr lang="en-US"/>
        </a:p>
      </dgm:t>
    </dgm:pt>
    <dgm:pt modelId="{3B428EE5-EC2A-DD46-B533-FCF0E0303978}" type="pres">
      <dgm:prSet presAssocID="{E5A2CC3D-49B2-8646-978E-B07C1ED3A7A9}" presName="node" presStyleLbl="node1" presStyleIdx="0" presStyleCnt="5">
        <dgm:presLayoutVars>
          <dgm:bulletEnabled val="1"/>
        </dgm:presLayoutVars>
      </dgm:prSet>
      <dgm:spPr/>
      <dgm:t>
        <a:bodyPr/>
        <a:lstStyle/>
        <a:p>
          <a:endParaRPr lang="en-US"/>
        </a:p>
      </dgm:t>
    </dgm:pt>
    <dgm:pt modelId="{AED304F2-0AAA-6E4D-8807-4EBFD370757E}" type="pres">
      <dgm:prSet presAssocID="{86678AB2-3062-1E48-8D31-243A81B2F041}" presName="sibTrans" presStyleLbl="sibTrans2D1" presStyleIdx="0" presStyleCnt="5"/>
      <dgm:spPr/>
      <dgm:t>
        <a:bodyPr/>
        <a:lstStyle/>
        <a:p>
          <a:endParaRPr lang="en-US"/>
        </a:p>
      </dgm:t>
    </dgm:pt>
    <dgm:pt modelId="{2430D275-9085-E447-93A8-1CA7A4834531}" type="pres">
      <dgm:prSet presAssocID="{86678AB2-3062-1E48-8D31-243A81B2F041}" presName="connectorText" presStyleLbl="sibTrans2D1" presStyleIdx="0" presStyleCnt="5"/>
      <dgm:spPr/>
      <dgm:t>
        <a:bodyPr/>
        <a:lstStyle/>
        <a:p>
          <a:endParaRPr lang="en-US"/>
        </a:p>
      </dgm:t>
    </dgm:pt>
    <dgm:pt modelId="{5A0D6230-B678-0142-9BF6-C4C8512D7559}" type="pres">
      <dgm:prSet presAssocID="{37BA5375-4265-6747-A5DC-CE3F7FC2D229}" presName="node" presStyleLbl="node1" presStyleIdx="1" presStyleCnt="5">
        <dgm:presLayoutVars>
          <dgm:bulletEnabled val="1"/>
        </dgm:presLayoutVars>
      </dgm:prSet>
      <dgm:spPr/>
      <dgm:t>
        <a:bodyPr/>
        <a:lstStyle/>
        <a:p>
          <a:endParaRPr lang="en-US"/>
        </a:p>
      </dgm:t>
    </dgm:pt>
    <dgm:pt modelId="{653B153C-1D2D-1240-AEDE-D0BCAF04E707}" type="pres">
      <dgm:prSet presAssocID="{F6943BD2-EB64-6844-9F01-A5C1E9D23ED7}" presName="sibTrans" presStyleLbl="sibTrans2D1" presStyleIdx="1" presStyleCnt="5"/>
      <dgm:spPr/>
      <dgm:t>
        <a:bodyPr/>
        <a:lstStyle/>
        <a:p>
          <a:endParaRPr lang="en-US"/>
        </a:p>
      </dgm:t>
    </dgm:pt>
    <dgm:pt modelId="{8A824526-2AC8-D64A-AA9A-40E438058A7E}" type="pres">
      <dgm:prSet presAssocID="{F6943BD2-EB64-6844-9F01-A5C1E9D23ED7}" presName="connectorText" presStyleLbl="sibTrans2D1" presStyleIdx="1" presStyleCnt="5"/>
      <dgm:spPr/>
      <dgm:t>
        <a:bodyPr/>
        <a:lstStyle/>
        <a:p>
          <a:endParaRPr lang="en-US"/>
        </a:p>
      </dgm:t>
    </dgm:pt>
    <dgm:pt modelId="{202AE4D6-8D95-3B4B-BC35-A18AD33EFD37}" type="pres">
      <dgm:prSet presAssocID="{43DDB182-7686-104D-A08B-B723669FCEF7}" presName="node" presStyleLbl="node1" presStyleIdx="2" presStyleCnt="5">
        <dgm:presLayoutVars>
          <dgm:bulletEnabled val="1"/>
        </dgm:presLayoutVars>
      </dgm:prSet>
      <dgm:spPr/>
      <dgm:t>
        <a:bodyPr/>
        <a:lstStyle/>
        <a:p>
          <a:endParaRPr lang="en-US"/>
        </a:p>
      </dgm:t>
    </dgm:pt>
    <dgm:pt modelId="{FC6E4881-BF24-2C41-9E58-9A4ED83B3FED}" type="pres">
      <dgm:prSet presAssocID="{85298E33-02C7-A34A-93C6-0F794D7A6BE4}" presName="sibTrans" presStyleLbl="sibTrans2D1" presStyleIdx="2" presStyleCnt="5"/>
      <dgm:spPr/>
      <dgm:t>
        <a:bodyPr/>
        <a:lstStyle/>
        <a:p>
          <a:endParaRPr lang="en-US"/>
        </a:p>
      </dgm:t>
    </dgm:pt>
    <dgm:pt modelId="{7066A01E-E829-1743-8292-E1AD7063E4C1}" type="pres">
      <dgm:prSet presAssocID="{85298E33-02C7-A34A-93C6-0F794D7A6BE4}" presName="connectorText" presStyleLbl="sibTrans2D1" presStyleIdx="2" presStyleCnt="5"/>
      <dgm:spPr/>
      <dgm:t>
        <a:bodyPr/>
        <a:lstStyle/>
        <a:p>
          <a:endParaRPr lang="en-US"/>
        </a:p>
      </dgm:t>
    </dgm:pt>
    <dgm:pt modelId="{376B84B0-28A4-3547-85FF-CB73BAE9B324}" type="pres">
      <dgm:prSet presAssocID="{1F7DCB06-6FEB-CC41-B4A1-4491E5D829E2}" presName="node" presStyleLbl="node1" presStyleIdx="3" presStyleCnt="5">
        <dgm:presLayoutVars>
          <dgm:bulletEnabled val="1"/>
        </dgm:presLayoutVars>
      </dgm:prSet>
      <dgm:spPr/>
      <dgm:t>
        <a:bodyPr/>
        <a:lstStyle/>
        <a:p>
          <a:endParaRPr lang="en-US"/>
        </a:p>
      </dgm:t>
    </dgm:pt>
    <dgm:pt modelId="{7F520A20-89EB-1649-8F2C-5B7F8A0C4559}" type="pres">
      <dgm:prSet presAssocID="{AE7015CD-1635-D743-833E-7C9C5DB2C9B8}" presName="sibTrans" presStyleLbl="sibTrans2D1" presStyleIdx="3" presStyleCnt="5"/>
      <dgm:spPr/>
      <dgm:t>
        <a:bodyPr/>
        <a:lstStyle/>
        <a:p>
          <a:endParaRPr lang="en-US"/>
        </a:p>
      </dgm:t>
    </dgm:pt>
    <dgm:pt modelId="{8224A5DD-32DC-B544-9F25-7D458997654D}" type="pres">
      <dgm:prSet presAssocID="{AE7015CD-1635-D743-833E-7C9C5DB2C9B8}" presName="connectorText" presStyleLbl="sibTrans2D1" presStyleIdx="3" presStyleCnt="5"/>
      <dgm:spPr/>
      <dgm:t>
        <a:bodyPr/>
        <a:lstStyle/>
        <a:p>
          <a:endParaRPr lang="en-US"/>
        </a:p>
      </dgm:t>
    </dgm:pt>
    <dgm:pt modelId="{96780992-18FB-494A-AECD-6CB19FBA664F}" type="pres">
      <dgm:prSet presAssocID="{EBC34DEE-14B7-1448-82E5-47FAE07ED78F}" presName="node" presStyleLbl="node1" presStyleIdx="4" presStyleCnt="5">
        <dgm:presLayoutVars>
          <dgm:bulletEnabled val="1"/>
        </dgm:presLayoutVars>
      </dgm:prSet>
      <dgm:spPr/>
      <dgm:t>
        <a:bodyPr/>
        <a:lstStyle/>
        <a:p>
          <a:endParaRPr lang="en-US"/>
        </a:p>
      </dgm:t>
    </dgm:pt>
    <dgm:pt modelId="{D5272965-602C-584B-B9AC-5469E4AB40BD}" type="pres">
      <dgm:prSet presAssocID="{C2F28C0A-8370-564D-A6D2-6F603503DFAF}" presName="sibTrans" presStyleLbl="sibTrans2D1" presStyleIdx="4" presStyleCnt="5"/>
      <dgm:spPr/>
      <dgm:t>
        <a:bodyPr/>
        <a:lstStyle/>
        <a:p>
          <a:endParaRPr lang="en-US"/>
        </a:p>
      </dgm:t>
    </dgm:pt>
    <dgm:pt modelId="{6A30006C-BA51-C846-976E-58902CBFB6F1}" type="pres">
      <dgm:prSet presAssocID="{C2F28C0A-8370-564D-A6D2-6F603503DFAF}" presName="connectorText" presStyleLbl="sibTrans2D1" presStyleIdx="4" presStyleCnt="5"/>
      <dgm:spPr/>
      <dgm:t>
        <a:bodyPr/>
        <a:lstStyle/>
        <a:p>
          <a:endParaRPr lang="en-US"/>
        </a:p>
      </dgm:t>
    </dgm:pt>
  </dgm:ptLst>
  <dgm:cxnLst>
    <dgm:cxn modelId="{FAA4AB5F-2477-2744-B3BD-010E56B94009}" srcId="{0F3918F6-C8D2-2D4E-9150-2316784CDC57}" destId="{1F7DCB06-6FEB-CC41-B4A1-4491E5D829E2}" srcOrd="3" destOrd="0" parTransId="{03C6A921-889E-4945-B13B-EA080319B890}" sibTransId="{AE7015CD-1635-D743-833E-7C9C5DB2C9B8}"/>
    <dgm:cxn modelId="{7D5B396A-3EA3-DF46-9328-469115BEC9D9}" type="presOf" srcId="{C2F28C0A-8370-564D-A6D2-6F603503DFAF}" destId="{D5272965-602C-584B-B9AC-5469E4AB40BD}" srcOrd="0" destOrd="0" presId="urn:microsoft.com/office/officeart/2005/8/layout/cycle2"/>
    <dgm:cxn modelId="{4088E655-34FF-4548-8FC9-DCB8C35DE830}" type="presOf" srcId="{85298E33-02C7-A34A-93C6-0F794D7A6BE4}" destId="{FC6E4881-BF24-2C41-9E58-9A4ED83B3FED}" srcOrd="0" destOrd="0" presId="urn:microsoft.com/office/officeart/2005/8/layout/cycle2"/>
    <dgm:cxn modelId="{5A7E66A7-5A45-F146-805D-D10FC4236F9D}" srcId="{0F3918F6-C8D2-2D4E-9150-2316784CDC57}" destId="{E5A2CC3D-49B2-8646-978E-B07C1ED3A7A9}" srcOrd="0" destOrd="0" parTransId="{2353E13E-854E-0C48-AFE7-62341F70758F}" sibTransId="{86678AB2-3062-1E48-8D31-243A81B2F041}"/>
    <dgm:cxn modelId="{20C05431-E6AC-3A48-AB79-1A5061F41252}" type="presOf" srcId="{F6943BD2-EB64-6844-9F01-A5C1E9D23ED7}" destId="{8A824526-2AC8-D64A-AA9A-40E438058A7E}" srcOrd="1" destOrd="0" presId="urn:microsoft.com/office/officeart/2005/8/layout/cycle2"/>
    <dgm:cxn modelId="{70D4538B-7A1D-9942-B216-602E19275845}" type="presOf" srcId="{EBC34DEE-14B7-1448-82E5-47FAE07ED78F}" destId="{96780992-18FB-494A-AECD-6CB19FBA664F}" srcOrd="0" destOrd="0" presId="urn:microsoft.com/office/officeart/2005/8/layout/cycle2"/>
    <dgm:cxn modelId="{3787EC29-E5E6-134A-86E4-3A7A7CC4C774}" type="presOf" srcId="{AE7015CD-1635-D743-833E-7C9C5DB2C9B8}" destId="{8224A5DD-32DC-B544-9F25-7D458997654D}" srcOrd="1" destOrd="0" presId="urn:microsoft.com/office/officeart/2005/8/layout/cycle2"/>
    <dgm:cxn modelId="{B21C66C4-4077-6A46-B465-859D96041DEB}" type="presOf" srcId="{37BA5375-4265-6747-A5DC-CE3F7FC2D229}" destId="{5A0D6230-B678-0142-9BF6-C4C8512D7559}" srcOrd="0" destOrd="0" presId="urn:microsoft.com/office/officeart/2005/8/layout/cycle2"/>
    <dgm:cxn modelId="{0823CC83-72E6-A641-926E-A0FE5791655B}" type="presOf" srcId="{E5A2CC3D-49B2-8646-978E-B07C1ED3A7A9}" destId="{3B428EE5-EC2A-DD46-B533-FCF0E0303978}" srcOrd="0" destOrd="0" presId="urn:microsoft.com/office/officeart/2005/8/layout/cycle2"/>
    <dgm:cxn modelId="{C52A6981-FA21-074E-AFCD-5FEDD55503B8}" srcId="{0F3918F6-C8D2-2D4E-9150-2316784CDC57}" destId="{43DDB182-7686-104D-A08B-B723669FCEF7}" srcOrd="2" destOrd="0" parTransId="{C37EB3B9-4123-1344-8E65-F26F6E5F5488}" sibTransId="{85298E33-02C7-A34A-93C6-0F794D7A6BE4}"/>
    <dgm:cxn modelId="{5CA48CF8-FFE1-C44F-9D6E-5F3C939A7C18}" type="presOf" srcId="{F6943BD2-EB64-6844-9F01-A5C1E9D23ED7}" destId="{653B153C-1D2D-1240-AEDE-D0BCAF04E707}" srcOrd="0" destOrd="0" presId="urn:microsoft.com/office/officeart/2005/8/layout/cycle2"/>
    <dgm:cxn modelId="{34E01868-2A3D-5F42-AF7A-D870812C30B7}" type="presOf" srcId="{86678AB2-3062-1E48-8D31-243A81B2F041}" destId="{2430D275-9085-E447-93A8-1CA7A4834531}" srcOrd="1" destOrd="0" presId="urn:microsoft.com/office/officeart/2005/8/layout/cycle2"/>
    <dgm:cxn modelId="{D6B0B15C-42A6-CE42-B31A-C55E5181E6C1}" srcId="{0F3918F6-C8D2-2D4E-9150-2316784CDC57}" destId="{37BA5375-4265-6747-A5DC-CE3F7FC2D229}" srcOrd="1" destOrd="0" parTransId="{175F2061-C7DC-C74D-9160-843F049EA9DF}" sibTransId="{F6943BD2-EB64-6844-9F01-A5C1E9D23ED7}"/>
    <dgm:cxn modelId="{931FCC98-DE6C-FA41-AF61-4D4ED4EF8572}" srcId="{0F3918F6-C8D2-2D4E-9150-2316784CDC57}" destId="{EBC34DEE-14B7-1448-82E5-47FAE07ED78F}" srcOrd="4" destOrd="0" parTransId="{1B981B1D-C5B8-0942-969A-0A1C9986CCA8}" sibTransId="{C2F28C0A-8370-564D-A6D2-6F603503DFAF}"/>
    <dgm:cxn modelId="{F150E343-1074-2549-BBF3-24E5A0839CC4}" type="presOf" srcId="{0F3918F6-C8D2-2D4E-9150-2316784CDC57}" destId="{A888EF98-3438-F747-8281-1533F5771355}" srcOrd="0" destOrd="0" presId="urn:microsoft.com/office/officeart/2005/8/layout/cycle2"/>
    <dgm:cxn modelId="{10FB387D-7B4B-5040-BC80-EE8A9B1D2A34}" type="presOf" srcId="{AE7015CD-1635-D743-833E-7C9C5DB2C9B8}" destId="{7F520A20-89EB-1649-8F2C-5B7F8A0C4559}" srcOrd="0" destOrd="0" presId="urn:microsoft.com/office/officeart/2005/8/layout/cycle2"/>
    <dgm:cxn modelId="{11E6F24A-1D3A-3D4D-BA62-FCB136B04971}" type="presOf" srcId="{85298E33-02C7-A34A-93C6-0F794D7A6BE4}" destId="{7066A01E-E829-1743-8292-E1AD7063E4C1}" srcOrd="1" destOrd="0" presId="urn:microsoft.com/office/officeart/2005/8/layout/cycle2"/>
    <dgm:cxn modelId="{1D9C7FC2-399C-7846-8926-218EC28214FC}" type="presOf" srcId="{1F7DCB06-6FEB-CC41-B4A1-4491E5D829E2}" destId="{376B84B0-28A4-3547-85FF-CB73BAE9B324}" srcOrd="0" destOrd="0" presId="urn:microsoft.com/office/officeart/2005/8/layout/cycle2"/>
    <dgm:cxn modelId="{BF626220-F865-014D-AA73-593FE954B36B}" type="presOf" srcId="{86678AB2-3062-1E48-8D31-243A81B2F041}" destId="{AED304F2-0AAA-6E4D-8807-4EBFD370757E}" srcOrd="0" destOrd="0" presId="urn:microsoft.com/office/officeart/2005/8/layout/cycle2"/>
    <dgm:cxn modelId="{53FECE0B-9CB5-AC41-9ECA-570F2F20F572}" type="presOf" srcId="{43DDB182-7686-104D-A08B-B723669FCEF7}" destId="{202AE4D6-8D95-3B4B-BC35-A18AD33EFD37}" srcOrd="0" destOrd="0" presId="urn:microsoft.com/office/officeart/2005/8/layout/cycle2"/>
    <dgm:cxn modelId="{6495683F-713E-0F4E-A966-5846B62B8E80}" type="presOf" srcId="{C2F28C0A-8370-564D-A6D2-6F603503DFAF}" destId="{6A30006C-BA51-C846-976E-58902CBFB6F1}" srcOrd="1" destOrd="0" presId="urn:microsoft.com/office/officeart/2005/8/layout/cycle2"/>
    <dgm:cxn modelId="{4F73A476-3BFC-0042-9F30-C6681F8FAAEC}" type="presParOf" srcId="{A888EF98-3438-F747-8281-1533F5771355}" destId="{3B428EE5-EC2A-DD46-B533-FCF0E0303978}" srcOrd="0" destOrd="0" presId="urn:microsoft.com/office/officeart/2005/8/layout/cycle2"/>
    <dgm:cxn modelId="{5301F9EE-5C12-DF40-AAA0-78DDEA23798F}" type="presParOf" srcId="{A888EF98-3438-F747-8281-1533F5771355}" destId="{AED304F2-0AAA-6E4D-8807-4EBFD370757E}" srcOrd="1" destOrd="0" presId="urn:microsoft.com/office/officeart/2005/8/layout/cycle2"/>
    <dgm:cxn modelId="{CFC85FB0-9BC4-3242-B597-A128A2AB6D1F}" type="presParOf" srcId="{AED304F2-0AAA-6E4D-8807-4EBFD370757E}" destId="{2430D275-9085-E447-93A8-1CA7A4834531}" srcOrd="0" destOrd="0" presId="urn:microsoft.com/office/officeart/2005/8/layout/cycle2"/>
    <dgm:cxn modelId="{08BBE741-8627-1C4D-98AF-F051C84A9F83}" type="presParOf" srcId="{A888EF98-3438-F747-8281-1533F5771355}" destId="{5A0D6230-B678-0142-9BF6-C4C8512D7559}" srcOrd="2" destOrd="0" presId="urn:microsoft.com/office/officeart/2005/8/layout/cycle2"/>
    <dgm:cxn modelId="{24D262EC-FFDB-B84B-826D-7083717E72CE}" type="presParOf" srcId="{A888EF98-3438-F747-8281-1533F5771355}" destId="{653B153C-1D2D-1240-AEDE-D0BCAF04E707}" srcOrd="3" destOrd="0" presId="urn:microsoft.com/office/officeart/2005/8/layout/cycle2"/>
    <dgm:cxn modelId="{82D33FAA-3CEE-6641-974A-0038029699CE}" type="presParOf" srcId="{653B153C-1D2D-1240-AEDE-D0BCAF04E707}" destId="{8A824526-2AC8-D64A-AA9A-40E438058A7E}" srcOrd="0" destOrd="0" presId="urn:microsoft.com/office/officeart/2005/8/layout/cycle2"/>
    <dgm:cxn modelId="{F108E64E-7291-724A-8E84-1D66B0FF0D6D}" type="presParOf" srcId="{A888EF98-3438-F747-8281-1533F5771355}" destId="{202AE4D6-8D95-3B4B-BC35-A18AD33EFD37}" srcOrd="4" destOrd="0" presId="urn:microsoft.com/office/officeart/2005/8/layout/cycle2"/>
    <dgm:cxn modelId="{EC4C3190-81C9-B64E-8419-6D3E5A39181C}" type="presParOf" srcId="{A888EF98-3438-F747-8281-1533F5771355}" destId="{FC6E4881-BF24-2C41-9E58-9A4ED83B3FED}" srcOrd="5" destOrd="0" presId="urn:microsoft.com/office/officeart/2005/8/layout/cycle2"/>
    <dgm:cxn modelId="{CFA88967-E602-AD4D-81D7-AC957CE999D1}" type="presParOf" srcId="{FC6E4881-BF24-2C41-9E58-9A4ED83B3FED}" destId="{7066A01E-E829-1743-8292-E1AD7063E4C1}" srcOrd="0" destOrd="0" presId="urn:microsoft.com/office/officeart/2005/8/layout/cycle2"/>
    <dgm:cxn modelId="{4F31AEF6-80DB-E342-B3C3-23B726B8AC56}" type="presParOf" srcId="{A888EF98-3438-F747-8281-1533F5771355}" destId="{376B84B0-28A4-3547-85FF-CB73BAE9B324}" srcOrd="6" destOrd="0" presId="urn:microsoft.com/office/officeart/2005/8/layout/cycle2"/>
    <dgm:cxn modelId="{A9548912-C8D7-FB4F-85BD-1E8B99C24133}" type="presParOf" srcId="{A888EF98-3438-F747-8281-1533F5771355}" destId="{7F520A20-89EB-1649-8F2C-5B7F8A0C4559}" srcOrd="7" destOrd="0" presId="urn:microsoft.com/office/officeart/2005/8/layout/cycle2"/>
    <dgm:cxn modelId="{F8D17032-0325-254B-A61F-A0B0C04D7A63}" type="presParOf" srcId="{7F520A20-89EB-1649-8F2C-5B7F8A0C4559}" destId="{8224A5DD-32DC-B544-9F25-7D458997654D}" srcOrd="0" destOrd="0" presId="urn:microsoft.com/office/officeart/2005/8/layout/cycle2"/>
    <dgm:cxn modelId="{97F788C0-F292-3744-A02F-1C80FD05C01C}" type="presParOf" srcId="{A888EF98-3438-F747-8281-1533F5771355}" destId="{96780992-18FB-494A-AECD-6CB19FBA664F}" srcOrd="8" destOrd="0" presId="urn:microsoft.com/office/officeart/2005/8/layout/cycle2"/>
    <dgm:cxn modelId="{F4B657F0-2070-EA41-90D0-B160A657AA0D}" type="presParOf" srcId="{A888EF98-3438-F747-8281-1533F5771355}" destId="{D5272965-602C-584B-B9AC-5469E4AB40BD}" srcOrd="9" destOrd="0" presId="urn:microsoft.com/office/officeart/2005/8/layout/cycle2"/>
    <dgm:cxn modelId="{C9DD4544-E9E2-E54F-978E-5E3C773F2FA9}" type="presParOf" srcId="{D5272965-602C-584B-B9AC-5469E4AB40BD}" destId="{6A30006C-BA51-C846-976E-58902CBFB6F1}"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428EE5-EC2A-DD46-B533-FCF0E0303978}">
      <dsp:nvSpPr>
        <dsp:cNvPr id="0" name=""/>
        <dsp:cNvSpPr/>
      </dsp:nvSpPr>
      <dsp:spPr>
        <a:xfrm>
          <a:off x="2945834" y="614"/>
          <a:ext cx="1164552" cy="1164552"/>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Environment</a:t>
          </a:r>
          <a:endParaRPr lang="en-US" sz="1100" kern="1200" dirty="0"/>
        </a:p>
      </dsp:txBody>
      <dsp:txXfrm>
        <a:off x="3116379" y="171159"/>
        <a:ext cx="823462" cy="823462"/>
      </dsp:txXfrm>
    </dsp:sp>
    <dsp:sp modelId="{AED304F2-0AAA-6E4D-8807-4EBFD370757E}">
      <dsp:nvSpPr>
        <dsp:cNvPr id="0" name=""/>
        <dsp:cNvSpPr/>
      </dsp:nvSpPr>
      <dsp:spPr>
        <a:xfrm rot="2160000">
          <a:off x="4073768" y="895560"/>
          <a:ext cx="310357" cy="39303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4082659" y="946804"/>
        <a:ext cx="217250" cy="235822"/>
      </dsp:txXfrm>
    </dsp:sp>
    <dsp:sp modelId="{5A0D6230-B678-0142-9BF6-C4C8512D7559}">
      <dsp:nvSpPr>
        <dsp:cNvPr id="0" name=""/>
        <dsp:cNvSpPr/>
      </dsp:nvSpPr>
      <dsp:spPr>
        <a:xfrm>
          <a:off x="4361721" y="1029316"/>
          <a:ext cx="1164552" cy="1164552"/>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Brain</a:t>
          </a:r>
          <a:endParaRPr lang="en-US" sz="1100" kern="1200" dirty="0"/>
        </a:p>
      </dsp:txBody>
      <dsp:txXfrm>
        <a:off x="4532266" y="1199861"/>
        <a:ext cx="823462" cy="823462"/>
      </dsp:txXfrm>
    </dsp:sp>
    <dsp:sp modelId="{653B153C-1D2D-1240-AEDE-D0BCAF04E707}">
      <dsp:nvSpPr>
        <dsp:cNvPr id="0" name=""/>
        <dsp:cNvSpPr/>
      </dsp:nvSpPr>
      <dsp:spPr>
        <a:xfrm rot="6480000">
          <a:off x="4521122" y="2238957"/>
          <a:ext cx="310357" cy="39303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10800000">
        <a:off x="4582061" y="2273289"/>
        <a:ext cx="217250" cy="235822"/>
      </dsp:txXfrm>
    </dsp:sp>
    <dsp:sp modelId="{202AE4D6-8D95-3B4B-BC35-A18AD33EFD37}">
      <dsp:nvSpPr>
        <dsp:cNvPr id="0" name=""/>
        <dsp:cNvSpPr/>
      </dsp:nvSpPr>
      <dsp:spPr>
        <a:xfrm>
          <a:off x="3820900" y="2693790"/>
          <a:ext cx="1164552" cy="1164552"/>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Spine</a:t>
          </a:r>
          <a:endParaRPr lang="en-US" sz="1100" kern="1200" dirty="0"/>
        </a:p>
      </dsp:txBody>
      <dsp:txXfrm>
        <a:off x="3991445" y="2864335"/>
        <a:ext cx="823462" cy="823462"/>
      </dsp:txXfrm>
    </dsp:sp>
    <dsp:sp modelId="{FC6E4881-BF24-2C41-9E58-9A4ED83B3FED}">
      <dsp:nvSpPr>
        <dsp:cNvPr id="0" name=""/>
        <dsp:cNvSpPr/>
      </dsp:nvSpPr>
      <dsp:spPr>
        <a:xfrm rot="10800000">
          <a:off x="3381715" y="3079548"/>
          <a:ext cx="310357" cy="39303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10800000">
        <a:off x="3474822" y="3158155"/>
        <a:ext cx="217250" cy="235822"/>
      </dsp:txXfrm>
    </dsp:sp>
    <dsp:sp modelId="{376B84B0-28A4-3547-85FF-CB73BAE9B324}">
      <dsp:nvSpPr>
        <dsp:cNvPr id="0" name=""/>
        <dsp:cNvSpPr/>
      </dsp:nvSpPr>
      <dsp:spPr>
        <a:xfrm>
          <a:off x="2070768" y="2693790"/>
          <a:ext cx="1164552" cy="1164552"/>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Muscles</a:t>
          </a:r>
          <a:endParaRPr lang="en-US" sz="1100" kern="1200" dirty="0"/>
        </a:p>
      </dsp:txBody>
      <dsp:txXfrm>
        <a:off x="2241313" y="2864335"/>
        <a:ext cx="823462" cy="823462"/>
      </dsp:txXfrm>
    </dsp:sp>
    <dsp:sp modelId="{7F520A20-89EB-1649-8F2C-5B7F8A0C4559}">
      <dsp:nvSpPr>
        <dsp:cNvPr id="0" name=""/>
        <dsp:cNvSpPr/>
      </dsp:nvSpPr>
      <dsp:spPr>
        <a:xfrm rot="15120000">
          <a:off x="2230169" y="2255665"/>
          <a:ext cx="310357" cy="39303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10800000">
        <a:off x="2291108" y="2378547"/>
        <a:ext cx="217250" cy="235822"/>
      </dsp:txXfrm>
    </dsp:sp>
    <dsp:sp modelId="{96780992-18FB-494A-AECD-6CB19FBA664F}">
      <dsp:nvSpPr>
        <dsp:cNvPr id="0" name=""/>
        <dsp:cNvSpPr/>
      </dsp:nvSpPr>
      <dsp:spPr>
        <a:xfrm>
          <a:off x="1529947" y="1029316"/>
          <a:ext cx="1164552" cy="1164552"/>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Limbs</a:t>
          </a:r>
          <a:endParaRPr lang="en-US" sz="1100" kern="1200" dirty="0"/>
        </a:p>
      </dsp:txBody>
      <dsp:txXfrm>
        <a:off x="1700492" y="1199861"/>
        <a:ext cx="823462" cy="823462"/>
      </dsp:txXfrm>
    </dsp:sp>
    <dsp:sp modelId="{D5272965-602C-584B-B9AC-5469E4AB40BD}">
      <dsp:nvSpPr>
        <dsp:cNvPr id="0" name=""/>
        <dsp:cNvSpPr/>
      </dsp:nvSpPr>
      <dsp:spPr>
        <a:xfrm rot="19440000">
          <a:off x="2657882" y="905885"/>
          <a:ext cx="310357" cy="39303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2666773" y="1011855"/>
        <a:ext cx="217250" cy="235822"/>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87CBE5-1DC3-344E-A395-777B87831C39}" type="datetimeFigureOut">
              <a:rPr lang="en-US" smtClean="0"/>
              <a:t>3/22/17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27A10D-7FF5-E54F-9BF2-06F31621590B}" type="slidenum">
              <a:rPr lang="en-US" smtClean="0"/>
              <a:t>‹#›</a:t>
            </a:fld>
            <a:endParaRPr lang="en-US"/>
          </a:p>
        </p:txBody>
      </p:sp>
    </p:spTree>
    <p:extLst>
      <p:ext uri="{BB962C8B-B14F-4D97-AF65-F5344CB8AC3E}">
        <p14:creationId xmlns:p14="http://schemas.microsoft.com/office/powerpoint/2010/main" val="191079539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The Central pattern generator (CPG) generates the rough rhythmic walking patterns that will be finely regulated by the regulator network. Postural control is in charge of body balance control during walking. Impedance control is to provide rough regulation and resist disturbance. The final control signal </a:t>
            </a:r>
            <a:r>
              <a:rPr lang="en-US" sz="1200" kern="1200" dirty="0" err="1" smtClean="0">
                <a:solidFill>
                  <a:schemeClr val="tx1"/>
                </a:solidFill>
                <a:latin typeface="+mn-lt"/>
                <a:ea typeface="+mn-ea"/>
                <a:cs typeface="+mn-cs"/>
              </a:rPr>
              <a:t>z</a:t>
            </a:r>
            <a:r>
              <a:rPr lang="en-US" sz="1200" kern="1200" baseline="-25000" dirty="0" err="1" smtClean="0">
                <a:solidFill>
                  <a:schemeClr val="tx1"/>
                </a:solidFill>
                <a:latin typeface="+mn-lt"/>
                <a:ea typeface="+mn-ea"/>
                <a:cs typeface="+mn-cs"/>
              </a:rPr>
              <a:t>m</a:t>
            </a:r>
            <a:r>
              <a:rPr lang="en-US" sz="1200" kern="1200" dirty="0" smtClean="0">
                <a:solidFill>
                  <a:schemeClr val="tx1"/>
                </a:solidFill>
                <a:latin typeface="+mn-lt"/>
                <a:ea typeface="+mn-ea"/>
                <a:cs typeface="+mn-cs"/>
              </a:rPr>
              <a:t> is the result of the combined actions of these controllers. Several types of sensors are fed back for the controllers. The musculoskeletal model is the object controlled</a:t>
            </a:r>
            <a:endParaRPr lang="en-US" dirty="0"/>
          </a:p>
        </p:txBody>
      </p:sp>
      <p:sp>
        <p:nvSpPr>
          <p:cNvPr id="4" name="Slide Number Placeholder 3"/>
          <p:cNvSpPr>
            <a:spLocks noGrp="1"/>
          </p:cNvSpPr>
          <p:nvPr>
            <p:ph type="sldNum" sz="quarter" idx="10"/>
          </p:nvPr>
        </p:nvSpPr>
        <p:spPr/>
        <p:txBody>
          <a:bodyPr/>
          <a:lstStyle/>
          <a:p>
            <a:fld id="{F327A10D-7FF5-E54F-9BF2-06F31621590B}" type="slidenum">
              <a:rPr lang="en-US" smtClean="0"/>
              <a:t>4</a:t>
            </a:fld>
            <a:endParaRPr lang="en-US"/>
          </a:p>
        </p:txBody>
      </p:sp>
    </p:spTree>
    <p:extLst>
      <p:ext uri="{BB962C8B-B14F-4D97-AF65-F5344CB8AC3E}">
        <p14:creationId xmlns:p14="http://schemas.microsoft.com/office/powerpoint/2010/main" val="10199168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Sustained</a:t>
            </a:r>
            <a:r>
              <a:rPr lang="en-US" baseline="0" dirty="0" smtClean="0"/>
              <a:t> </a:t>
            </a:r>
            <a:r>
              <a:rPr lang="en-US" baseline="0" smtClean="0"/>
              <a:t>oscillations – </a:t>
            </a:r>
            <a:r>
              <a:rPr lang="en-US" baseline="0" dirty="0" smtClean="0"/>
              <a:t>Natalia will go into more detail on how this works </a:t>
            </a:r>
            <a:endParaRPr lang="en-US" dirty="0"/>
          </a:p>
        </p:txBody>
      </p:sp>
      <p:sp>
        <p:nvSpPr>
          <p:cNvPr id="4" name="Slide Number Placeholder 3"/>
          <p:cNvSpPr>
            <a:spLocks noGrp="1"/>
          </p:cNvSpPr>
          <p:nvPr>
            <p:ph type="sldNum" sz="quarter" idx="10"/>
          </p:nvPr>
        </p:nvSpPr>
        <p:spPr/>
        <p:txBody>
          <a:bodyPr/>
          <a:lstStyle/>
          <a:p>
            <a:fld id="{F327A10D-7FF5-E54F-9BF2-06F31621590B}" type="slidenum">
              <a:rPr lang="en-US" smtClean="0"/>
              <a:t>5</a:t>
            </a:fld>
            <a:endParaRPr lang="en-US"/>
          </a:p>
        </p:txBody>
      </p:sp>
    </p:spTree>
    <p:extLst>
      <p:ext uri="{BB962C8B-B14F-4D97-AF65-F5344CB8AC3E}">
        <p14:creationId xmlns:p14="http://schemas.microsoft.com/office/powerpoint/2010/main" val="283248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Diagram summary: The idea is that they can obtain</a:t>
            </a:r>
            <a:r>
              <a:rPr lang="en-US" sz="1200" kern="1200" baseline="0" dirty="0" smtClean="0">
                <a:solidFill>
                  <a:schemeClr val="tx1"/>
                </a:solidFill>
                <a:effectLst/>
                <a:latin typeface="+mn-lt"/>
                <a:ea typeface="+mn-ea"/>
                <a:cs typeface="+mn-cs"/>
              </a:rPr>
              <a:t> signals from the participant’s brain , outsourcing them through all this processing to bypass the injury </a:t>
            </a:r>
          </a:p>
          <a:p>
            <a:r>
              <a:rPr lang="en-US" sz="1200" kern="1200" baseline="0" dirty="0" smtClean="0">
                <a:solidFill>
                  <a:schemeClr val="tx1"/>
                </a:solidFill>
                <a:effectLst/>
                <a:latin typeface="+mn-lt"/>
                <a:ea typeface="+mn-ea"/>
                <a:cs typeface="+mn-cs"/>
              </a:rPr>
              <a:t>And produce voluntary motor output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obtaining signals from the participant’s brain: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Their motor cortex is in tact so those signals should be unaffected so in theory these signals</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These signals then</a:t>
            </a:r>
            <a:r>
              <a:rPr lang="en-US" sz="1200" kern="1200" baseline="0" dirty="0" smtClean="0">
                <a:solidFill>
                  <a:schemeClr val="tx1"/>
                </a:solidFill>
                <a:effectLst/>
                <a:latin typeface="+mn-lt"/>
                <a:ea typeface="+mn-ea"/>
                <a:cs typeface="+mn-cs"/>
              </a:rPr>
              <a:t> (in theory) can be used </a:t>
            </a:r>
            <a:r>
              <a:rPr lang="en-US" sz="1200" kern="1200" dirty="0" smtClean="0">
                <a:solidFill>
                  <a:schemeClr val="tx1"/>
                </a:solidFill>
                <a:effectLst/>
                <a:latin typeface="+mn-lt"/>
                <a:ea typeface="+mn-ea"/>
                <a:cs typeface="+mn-cs"/>
              </a:rPr>
              <a:t>to electrically stimulate the muscles restoring the rhythmic movements or discrete movements.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Reason for </a:t>
            </a:r>
            <a:r>
              <a:rPr lang="en-US" sz="1200" kern="1200" dirty="0" err="1" smtClean="0">
                <a:solidFill>
                  <a:schemeClr val="tx1"/>
                </a:solidFill>
                <a:effectLst/>
                <a:latin typeface="+mn-lt"/>
                <a:ea typeface="+mn-ea"/>
                <a:cs typeface="+mn-cs"/>
              </a:rPr>
              <a:t>svm</a:t>
            </a:r>
            <a:r>
              <a:rPr lang="en-US" sz="1200" kern="1200" dirty="0" smtClean="0">
                <a:solidFill>
                  <a:schemeClr val="tx1"/>
                </a:solidFill>
                <a:effectLst/>
                <a:latin typeface="+mn-lt"/>
                <a:ea typeface="+mn-ea"/>
                <a:cs typeface="+mn-cs"/>
              </a:rPr>
              <a:t>: Signals initiating these two types movements are distinguishable and require different processing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so a classifier must be incorporated in order to determine which movement is being initiated based on the signal.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Numeric CPG model comes into play – used</a:t>
            </a:r>
            <a:r>
              <a:rPr lang="en-US" sz="1200" kern="1200" baseline="0" dirty="0" smtClean="0">
                <a:solidFill>
                  <a:schemeClr val="tx1"/>
                </a:solidFill>
                <a:effectLst/>
                <a:latin typeface="+mn-lt"/>
                <a:ea typeface="+mn-ea"/>
                <a:cs typeface="+mn-cs"/>
              </a:rPr>
              <a:t> only for rhythmic movements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5BEF912-7925-CE43-A53F-2971C73CFF01}" type="slidenum">
              <a:rPr lang="en-US" smtClean="0"/>
              <a:t>8</a:t>
            </a:fld>
            <a:endParaRPr lang="en-US"/>
          </a:p>
        </p:txBody>
      </p:sp>
    </p:spTree>
    <p:extLst>
      <p:ext uri="{BB962C8B-B14F-4D97-AF65-F5344CB8AC3E}">
        <p14:creationId xmlns:p14="http://schemas.microsoft.com/office/powerpoint/2010/main" val="37372455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before I go into their whole</a:t>
            </a:r>
            <a:r>
              <a:rPr lang="en-US" baseline="0" dirty="0" smtClean="0"/>
              <a:t> set up of their CPG model I’m just going to briefly walk through how they interfaced everything </a:t>
            </a:r>
            <a:endParaRPr lang="en-US" dirty="0" smtClean="0"/>
          </a:p>
        </p:txBody>
      </p:sp>
      <p:sp>
        <p:nvSpPr>
          <p:cNvPr id="4" name="Slide Number Placeholder 3"/>
          <p:cNvSpPr>
            <a:spLocks noGrp="1"/>
          </p:cNvSpPr>
          <p:nvPr>
            <p:ph type="sldNum" sz="quarter" idx="10"/>
          </p:nvPr>
        </p:nvSpPr>
        <p:spPr/>
        <p:txBody>
          <a:bodyPr/>
          <a:lstStyle/>
          <a:p>
            <a:fld id="{85BEF912-7925-CE43-A53F-2971C73CFF01}" type="slidenum">
              <a:rPr lang="en-US" smtClean="0"/>
              <a:t>9</a:t>
            </a:fld>
            <a:endParaRPr lang="en-US"/>
          </a:p>
        </p:txBody>
      </p:sp>
    </p:spTree>
    <p:extLst>
      <p:ext uri="{BB962C8B-B14F-4D97-AF65-F5344CB8AC3E}">
        <p14:creationId xmlns:p14="http://schemas.microsoft.com/office/powerpoint/2010/main" val="12812650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1" dirty="0" smtClean="0"/>
              <a:t>So in order to get these neural signals…</a:t>
            </a:r>
          </a:p>
          <a:p>
            <a:pPr marL="171450" indent="-171450">
              <a:buFontTx/>
              <a:buChar char="-"/>
            </a:pPr>
            <a:endParaRPr lang="en-US" b="1" baseline="0" dirty="0" smtClean="0"/>
          </a:p>
          <a:p>
            <a:pPr marL="171450" indent="-171450">
              <a:buFontTx/>
              <a:buChar char="-"/>
            </a:pPr>
            <a:r>
              <a:rPr lang="en-US" b="1" baseline="0" dirty="0" smtClean="0"/>
              <a:t> implanted this multi-electrode array into this guys motor cortex</a:t>
            </a:r>
          </a:p>
          <a:p>
            <a:pPr marL="171450" indent="-171450">
              <a:buFontTx/>
              <a:buChar char="-"/>
            </a:pPr>
            <a:endParaRPr lang="en-US" b="1" baseline="0" dirty="0" smtClean="0"/>
          </a:p>
          <a:p>
            <a:pPr marL="171450" indent="-171450">
              <a:buFontTx/>
              <a:buChar char="-"/>
            </a:pPr>
            <a:r>
              <a:rPr lang="en-US" b="1" baseline="0" dirty="0" smtClean="0"/>
              <a:t>Which is the area of the brain responsible for controlling voluntary movements </a:t>
            </a:r>
          </a:p>
          <a:p>
            <a:pPr marL="171450" indent="-171450">
              <a:buFontTx/>
              <a:buChar char="-"/>
            </a:pPr>
            <a:endParaRPr lang="en-US" b="1" baseline="0" dirty="0" smtClean="0"/>
          </a:p>
          <a:p>
            <a:pPr marL="171450" indent="-171450">
              <a:buFontTx/>
              <a:buChar char="-"/>
            </a:pPr>
            <a:r>
              <a:rPr lang="en-US" b="1" baseline="0" dirty="0" smtClean="0"/>
              <a:t>This gave them the ability to record the electrical activity of the neurons in this area of the brain </a:t>
            </a:r>
          </a:p>
          <a:p>
            <a:pPr marL="0" indent="0">
              <a:buFontTx/>
              <a:buNone/>
            </a:pPr>
            <a:endParaRPr lang="en-US" baseline="0" dirty="0" smtClean="0"/>
          </a:p>
        </p:txBody>
      </p:sp>
      <p:sp>
        <p:nvSpPr>
          <p:cNvPr id="4" name="Slide Number Placeholder 3"/>
          <p:cNvSpPr>
            <a:spLocks noGrp="1"/>
          </p:cNvSpPr>
          <p:nvPr>
            <p:ph type="sldNum" sz="quarter" idx="10"/>
          </p:nvPr>
        </p:nvSpPr>
        <p:spPr/>
        <p:txBody>
          <a:bodyPr/>
          <a:lstStyle/>
          <a:p>
            <a:fld id="{85BEF912-7925-CE43-A53F-2971C73CFF01}" type="slidenum">
              <a:rPr lang="en-US" smtClean="0"/>
              <a:t>10</a:t>
            </a:fld>
            <a:endParaRPr lang="en-US"/>
          </a:p>
        </p:txBody>
      </p:sp>
    </p:spTree>
    <p:extLst>
      <p:ext uri="{BB962C8B-B14F-4D97-AF65-F5344CB8AC3E}">
        <p14:creationId xmlns:p14="http://schemas.microsoft.com/office/powerpoint/2010/main" val="550887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They are trying to recreate the path in red here </a:t>
            </a:r>
          </a:p>
          <a:p>
            <a:pPr marL="171450" indent="-171450">
              <a:buFontTx/>
              <a:buChar char="-"/>
            </a:pPr>
            <a:r>
              <a:rPr lang="en-US" dirty="0" smtClean="0"/>
              <a:t>The electrodes</a:t>
            </a:r>
            <a:r>
              <a:rPr lang="en-US" baseline="0" dirty="0" smtClean="0"/>
              <a:t> are implanted in M1 (motor cortex) – the signals are preprocessed and sent to the CPG</a:t>
            </a:r>
          </a:p>
          <a:p>
            <a:pPr marL="171450" indent="-171450">
              <a:buFontTx/>
              <a:buChar char="-"/>
            </a:pPr>
            <a:endParaRPr lang="en-US" baseline="0" dirty="0" smtClean="0"/>
          </a:p>
          <a:p>
            <a:pPr marL="171450" indent="-171450">
              <a:buFontTx/>
              <a:buChar char="-"/>
            </a:pPr>
            <a:r>
              <a:rPr lang="en-US" baseline="0" dirty="0" smtClean="0"/>
              <a:t>So to bypass this, the electrical activity in M1 is recorded and after some pre-processing of these signals is sent to the numerical model of the </a:t>
            </a:r>
            <a:r>
              <a:rPr lang="en-US" baseline="0" dirty="0" err="1" smtClean="0"/>
              <a:t>cpg</a:t>
            </a:r>
            <a:r>
              <a:rPr lang="en-US" baseline="0" dirty="0" smtClean="0"/>
              <a:t> </a:t>
            </a:r>
          </a:p>
          <a:p>
            <a:pPr marL="171450" indent="-171450">
              <a:buFontTx/>
              <a:buChar char="-"/>
            </a:pPr>
            <a:r>
              <a:rPr lang="en-US" baseline="0" dirty="0" smtClean="0"/>
              <a:t>And upon receiving this input the </a:t>
            </a:r>
            <a:r>
              <a:rPr lang="en-US" baseline="0" dirty="0" err="1" smtClean="0"/>
              <a:t>cpg</a:t>
            </a:r>
            <a:r>
              <a:rPr lang="en-US" baseline="0" dirty="0" smtClean="0"/>
              <a:t> then outputs a signal which is then sent to stimulation sleeve wrapped around the participants wrist and directly stimulates these muscles </a:t>
            </a:r>
          </a:p>
        </p:txBody>
      </p:sp>
      <p:sp>
        <p:nvSpPr>
          <p:cNvPr id="4" name="Slide Number Placeholder 3"/>
          <p:cNvSpPr>
            <a:spLocks noGrp="1"/>
          </p:cNvSpPr>
          <p:nvPr>
            <p:ph type="sldNum" sz="quarter" idx="10"/>
          </p:nvPr>
        </p:nvSpPr>
        <p:spPr/>
        <p:txBody>
          <a:bodyPr/>
          <a:lstStyle/>
          <a:p>
            <a:fld id="{85BEF912-7925-CE43-A53F-2971C73CFF01}" type="slidenum">
              <a:rPr lang="en-US" smtClean="0"/>
              <a:t>11</a:t>
            </a:fld>
            <a:endParaRPr lang="en-US"/>
          </a:p>
        </p:txBody>
      </p:sp>
    </p:spTree>
    <p:extLst>
      <p:ext uri="{BB962C8B-B14F-4D97-AF65-F5344CB8AC3E}">
        <p14:creationId xmlns:p14="http://schemas.microsoft.com/office/powerpoint/2010/main" val="1013004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a:t>
            </a:r>
            <a:r>
              <a:rPr lang="en-US" baseline="0" dirty="0" smtClean="0"/>
              <a:t> acquiring these neural signals </a:t>
            </a:r>
            <a:endParaRPr lang="en-US" dirty="0" smtClean="0"/>
          </a:p>
          <a:p>
            <a:r>
              <a:rPr lang="en-US" dirty="0" smtClean="0"/>
              <a:t>So what they need to do next is </a:t>
            </a:r>
            <a:r>
              <a:rPr lang="en-US" b="1" dirty="0" smtClean="0"/>
              <a:t>determine what type of movement the</a:t>
            </a:r>
            <a:r>
              <a:rPr lang="en-US" b="1" baseline="0" dirty="0" smtClean="0"/>
              <a:t> participant was trying to accomplish </a:t>
            </a:r>
            <a:r>
              <a:rPr lang="en-US" baseline="0" dirty="0" smtClean="0"/>
              <a:t>– 3 options </a:t>
            </a:r>
          </a:p>
          <a:p>
            <a:r>
              <a:rPr lang="en-US" baseline="0" dirty="0" smtClean="0"/>
              <a:t>	- flex</a:t>
            </a:r>
          </a:p>
          <a:p>
            <a:r>
              <a:rPr lang="en-US" baseline="0" dirty="0" smtClean="0"/>
              <a:t>	- extend</a:t>
            </a:r>
          </a:p>
          <a:p>
            <a:r>
              <a:rPr lang="en-US" baseline="0" dirty="0" smtClean="0"/>
              <a:t>	</a:t>
            </a:r>
          </a:p>
          <a:p>
            <a:pPr marL="171450" indent="-171450">
              <a:buFontTx/>
              <a:buChar char="-"/>
            </a:pPr>
            <a:r>
              <a:rPr lang="en-US" baseline="0" dirty="0" smtClean="0"/>
              <a:t>If the participant is trying to accomplish some sort of discrete movement (so flexing or extending his thumb/wrist) </a:t>
            </a:r>
            <a:r>
              <a:rPr lang="en-US" baseline="0" dirty="0" smtClean="0">
                <a:sym typeface="Wingdings"/>
              </a:rPr>
              <a:t> signal sent directly to stimulation sleeve</a:t>
            </a:r>
          </a:p>
          <a:p>
            <a:pPr marL="171450" indent="-171450">
              <a:buFontTx/>
              <a:buChar char="-"/>
            </a:pPr>
            <a:r>
              <a:rPr lang="en-US" baseline="0" dirty="0" smtClean="0">
                <a:sym typeface="Wingdings"/>
              </a:rPr>
              <a:t>If the desired movement is some sort of oscillatory patter, then that</a:t>
            </a:r>
            <a:r>
              <a:rPr lang="fr-FR" baseline="0" dirty="0" smtClean="0">
                <a:sym typeface="Wingdings"/>
              </a:rPr>
              <a:t>’s where </a:t>
            </a:r>
            <a:r>
              <a:rPr lang="fr-FR" baseline="0" dirty="0" err="1" smtClean="0">
                <a:sym typeface="Wingdings"/>
              </a:rPr>
              <a:t>their</a:t>
            </a:r>
            <a:r>
              <a:rPr lang="fr-FR" baseline="0" dirty="0" smtClean="0">
                <a:sym typeface="Wingdings"/>
              </a:rPr>
              <a:t> CPG </a:t>
            </a:r>
            <a:r>
              <a:rPr lang="fr-FR" baseline="0" dirty="0" err="1" smtClean="0">
                <a:sym typeface="Wingdings"/>
              </a:rPr>
              <a:t>comes</a:t>
            </a:r>
            <a:r>
              <a:rPr lang="fr-FR" baseline="0" dirty="0" smtClean="0">
                <a:sym typeface="Wingdings"/>
              </a:rPr>
              <a:t> </a:t>
            </a:r>
            <a:r>
              <a:rPr lang="fr-FR" baseline="0" dirty="0" err="1" smtClean="0">
                <a:sym typeface="Wingdings"/>
              </a:rPr>
              <a:t>into</a:t>
            </a:r>
            <a:r>
              <a:rPr lang="fr-FR" baseline="0" dirty="0" smtClean="0">
                <a:sym typeface="Wingdings"/>
              </a:rPr>
              <a:t> </a:t>
            </a:r>
            <a:r>
              <a:rPr lang="fr-FR" baseline="0" dirty="0" err="1" smtClean="0">
                <a:sym typeface="Wingdings"/>
              </a:rPr>
              <a:t>play</a:t>
            </a:r>
            <a:r>
              <a:rPr lang="fr-FR" baseline="0" dirty="0" smtClean="0">
                <a:sym typeface="Wingdings"/>
              </a:rPr>
              <a:t> </a:t>
            </a:r>
            <a:endParaRPr lang="en-US" dirty="0" smtClean="0"/>
          </a:p>
        </p:txBody>
      </p:sp>
      <p:sp>
        <p:nvSpPr>
          <p:cNvPr id="4" name="Slide Number Placeholder 3"/>
          <p:cNvSpPr>
            <a:spLocks noGrp="1"/>
          </p:cNvSpPr>
          <p:nvPr>
            <p:ph type="sldNum" sz="quarter" idx="10"/>
          </p:nvPr>
        </p:nvSpPr>
        <p:spPr/>
        <p:txBody>
          <a:bodyPr/>
          <a:lstStyle/>
          <a:p>
            <a:fld id="{85BEF912-7925-CE43-A53F-2971C73CFF01}" type="slidenum">
              <a:rPr lang="en-US" smtClean="0"/>
              <a:t>12</a:t>
            </a:fld>
            <a:endParaRPr lang="en-US"/>
          </a:p>
        </p:txBody>
      </p:sp>
    </p:spTree>
    <p:extLst>
      <p:ext uri="{BB962C8B-B14F-4D97-AF65-F5344CB8AC3E}">
        <p14:creationId xmlns:p14="http://schemas.microsoft.com/office/powerpoint/2010/main" val="2037978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Discrete:</a:t>
            </a:r>
            <a:r>
              <a:rPr lang="en-US" baseline="0" dirty="0" smtClean="0"/>
              <a:t> signal sent directly to the stimulation sleeve</a:t>
            </a:r>
          </a:p>
          <a:p>
            <a:r>
              <a:rPr lang="en-US" baseline="0" dirty="0" smtClean="0"/>
              <a:t>Oscillatory: CPG model comes into play before a signal is sent to the stimulation sleeve </a:t>
            </a:r>
          </a:p>
        </p:txBody>
      </p:sp>
      <p:sp>
        <p:nvSpPr>
          <p:cNvPr id="4" name="Slide Number Placeholder 3"/>
          <p:cNvSpPr>
            <a:spLocks noGrp="1"/>
          </p:cNvSpPr>
          <p:nvPr>
            <p:ph type="sldNum" sz="quarter" idx="10"/>
          </p:nvPr>
        </p:nvSpPr>
        <p:spPr/>
        <p:txBody>
          <a:bodyPr/>
          <a:lstStyle/>
          <a:p>
            <a:fld id="{85BEF912-7925-CE43-A53F-2971C73CFF01}" type="slidenum">
              <a:rPr lang="en-US" smtClean="0"/>
              <a:t>13</a:t>
            </a:fld>
            <a:endParaRPr lang="en-US"/>
          </a:p>
        </p:txBody>
      </p:sp>
    </p:spTree>
    <p:extLst>
      <p:ext uri="{BB962C8B-B14F-4D97-AF65-F5344CB8AC3E}">
        <p14:creationId xmlns:p14="http://schemas.microsoft.com/office/powerpoint/2010/main" val="35251231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once</a:t>
            </a:r>
            <a:r>
              <a:rPr lang="en-US" baseline="0" dirty="0" smtClean="0"/>
              <a:t> they acquire these neural signals they do a </a:t>
            </a:r>
            <a:r>
              <a:rPr lang="en-US" dirty="0" smtClean="0"/>
              <a:t>Wavelet transform</a:t>
            </a:r>
            <a:r>
              <a:rPr lang="en-US" baseline="0" dirty="0" smtClean="0"/>
              <a:t> on the data</a:t>
            </a:r>
            <a:r>
              <a:rPr lang="en-US" dirty="0" smtClean="0"/>
              <a:t>: this just means that they transformed the recordings</a:t>
            </a:r>
            <a:r>
              <a:rPr lang="en-US" baseline="0" dirty="0" smtClean="0"/>
              <a:t> into </a:t>
            </a:r>
            <a:r>
              <a:rPr lang="en-US" b="1" baseline="0" dirty="0" smtClean="0"/>
              <a:t>a frequency-time distribution</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So this</a:t>
            </a:r>
            <a:r>
              <a:rPr lang="en-US" baseline="0" dirty="0" smtClean="0"/>
              <a:t> is what it looks </a:t>
            </a:r>
            <a:r>
              <a:rPr lang="en-US" b="1" baseline="0" dirty="0" smtClean="0"/>
              <a:t>like zoomed in </a:t>
            </a:r>
            <a:r>
              <a:rPr lang="en-US" baseline="0" dirty="0" smtClean="0"/>
              <a:t>– so there’s this 96-electrode array in this guys brain and what a </a:t>
            </a:r>
            <a:r>
              <a:rPr lang="en-US" b="1" baseline="0" dirty="0" smtClean="0"/>
              <a:t>single electrode </a:t>
            </a:r>
            <a:r>
              <a:rPr lang="en-US" baseline="0" dirty="0" smtClean="0"/>
              <a:t>does is it </a:t>
            </a:r>
            <a:r>
              <a:rPr lang="en-US" b="1" baseline="0" dirty="0" smtClean="0"/>
              <a:t>measures the rate of change of voltage with respect to time </a:t>
            </a:r>
          </a:p>
          <a:p>
            <a:endParaRPr lang="en-US" dirty="0" smtClean="0"/>
          </a:p>
          <a:p>
            <a:r>
              <a:rPr lang="en-US" dirty="0" smtClean="0"/>
              <a:t>So that means that they’re</a:t>
            </a:r>
            <a:r>
              <a:rPr lang="en-US" baseline="0" dirty="0" smtClean="0"/>
              <a:t> able to measure these discrete electrical impulses as they’re recording – because they’re discrete we need to do some sort of transformation to get the signal to look like a wave </a:t>
            </a:r>
            <a:endParaRPr lang="en-US" dirty="0" smtClean="0"/>
          </a:p>
          <a:p>
            <a:r>
              <a:rPr lang="en-US" dirty="0" smtClean="0"/>
              <a:t> </a:t>
            </a:r>
            <a:endParaRPr lang="en-US" baseline="0" dirty="0" smtClean="0"/>
          </a:p>
          <a:p>
            <a:r>
              <a:rPr lang="en-US" baseline="0" dirty="0" smtClean="0"/>
              <a:t>Wavelet power– i.e. action potentials per second (the frequency at which the neuron is firing) </a:t>
            </a:r>
          </a:p>
          <a:p>
            <a:r>
              <a:rPr lang="en-US" baseline="0" dirty="0" smtClean="0"/>
              <a:t>Mean wavelet power: average over 6 trials </a:t>
            </a:r>
          </a:p>
          <a:p>
            <a:endParaRPr lang="en-US" baseline="0" dirty="0" smtClean="0"/>
          </a:p>
          <a:p>
            <a:r>
              <a:rPr lang="en-US" baseline="0" dirty="0" smtClean="0"/>
              <a:t>So this blue signal is what is fed into the model for further processing </a:t>
            </a:r>
          </a:p>
          <a:p>
            <a:endParaRPr lang="en-US" baseline="0" dirty="0" smtClean="0"/>
          </a:p>
        </p:txBody>
      </p:sp>
      <p:sp>
        <p:nvSpPr>
          <p:cNvPr id="4" name="Slide Number Placeholder 3"/>
          <p:cNvSpPr>
            <a:spLocks noGrp="1"/>
          </p:cNvSpPr>
          <p:nvPr>
            <p:ph type="sldNum" sz="quarter" idx="10"/>
          </p:nvPr>
        </p:nvSpPr>
        <p:spPr/>
        <p:txBody>
          <a:bodyPr/>
          <a:lstStyle/>
          <a:p>
            <a:fld id="{85BEF912-7925-CE43-A53F-2971C73CFF01}" type="slidenum">
              <a:rPr lang="en-US" smtClean="0"/>
              <a:t>14</a:t>
            </a:fld>
            <a:endParaRPr lang="en-US"/>
          </a:p>
        </p:txBody>
      </p:sp>
    </p:spTree>
    <p:extLst>
      <p:ext uri="{BB962C8B-B14F-4D97-AF65-F5344CB8AC3E}">
        <p14:creationId xmlns:p14="http://schemas.microsoft.com/office/powerpoint/2010/main" val="20514175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these</a:t>
            </a:r>
            <a:r>
              <a:rPr lang="en-US" baseline="0" dirty="0" smtClean="0"/>
              <a:t> signals (taken from each electrode) are fed into their model where the next step is determining the type of movement </a:t>
            </a:r>
            <a:endParaRPr lang="en-US" dirty="0"/>
          </a:p>
        </p:txBody>
      </p:sp>
      <p:sp>
        <p:nvSpPr>
          <p:cNvPr id="4" name="Slide Number Placeholder 3"/>
          <p:cNvSpPr>
            <a:spLocks noGrp="1"/>
          </p:cNvSpPr>
          <p:nvPr>
            <p:ph type="sldNum" sz="quarter" idx="10"/>
          </p:nvPr>
        </p:nvSpPr>
        <p:spPr/>
        <p:txBody>
          <a:bodyPr/>
          <a:lstStyle/>
          <a:p>
            <a:fld id="{85BEF912-7925-CE43-A53F-2971C73CFF01}" type="slidenum">
              <a:rPr lang="en-US" smtClean="0"/>
              <a:t>15</a:t>
            </a:fld>
            <a:endParaRPr lang="en-US"/>
          </a:p>
        </p:txBody>
      </p:sp>
    </p:spTree>
    <p:extLst>
      <p:ext uri="{BB962C8B-B14F-4D97-AF65-F5344CB8AC3E}">
        <p14:creationId xmlns:p14="http://schemas.microsoft.com/office/powerpoint/2010/main" val="36853070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type of classifier they used for this step….</a:t>
            </a:r>
            <a:r>
              <a:rPr lang="en-US" dirty="0" smtClean="0"/>
              <a:t>A hyper-plane</a:t>
            </a:r>
            <a:r>
              <a:rPr lang="en-US" baseline="0" dirty="0" smtClean="0"/>
              <a:t> is drawn through the n-dimensional feature space such that these classes are separable </a:t>
            </a:r>
          </a:p>
          <a:p>
            <a:endParaRPr lang="en-US" baseline="0" dirty="0" smtClean="0"/>
          </a:p>
          <a:p>
            <a:r>
              <a:rPr lang="en-US" baseline="0" dirty="0" smtClean="0"/>
              <a:t>We can see the that when plotted these different classes are separable </a:t>
            </a:r>
            <a:endParaRPr lang="en-US" dirty="0"/>
          </a:p>
        </p:txBody>
      </p:sp>
      <p:sp>
        <p:nvSpPr>
          <p:cNvPr id="4" name="Slide Number Placeholder 3"/>
          <p:cNvSpPr>
            <a:spLocks noGrp="1"/>
          </p:cNvSpPr>
          <p:nvPr>
            <p:ph type="sldNum" sz="quarter" idx="10"/>
          </p:nvPr>
        </p:nvSpPr>
        <p:spPr/>
        <p:txBody>
          <a:bodyPr/>
          <a:lstStyle/>
          <a:p>
            <a:fld id="{85BEF912-7925-CE43-A53F-2971C73CFF01}" type="slidenum">
              <a:rPr lang="en-US" smtClean="0"/>
              <a:t>16</a:t>
            </a:fld>
            <a:endParaRPr lang="en-US"/>
          </a:p>
        </p:txBody>
      </p:sp>
    </p:spTree>
    <p:extLst>
      <p:ext uri="{BB962C8B-B14F-4D97-AF65-F5344CB8AC3E}">
        <p14:creationId xmlns:p14="http://schemas.microsoft.com/office/powerpoint/2010/main" val="29651498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a:t>
            </a:r>
            <a:r>
              <a:rPr lang="en-US" baseline="0" dirty="0" smtClean="0"/>
              <a:t> Used to train the classifier – input is the pre-processed signal and the label is the movement they are asked to mimic </a:t>
            </a:r>
            <a:endParaRPr lang="en-US" dirty="0"/>
          </a:p>
        </p:txBody>
      </p:sp>
      <p:sp>
        <p:nvSpPr>
          <p:cNvPr id="4" name="Slide Number Placeholder 3"/>
          <p:cNvSpPr>
            <a:spLocks noGrp="1"/>
          </p:cNvSpPr>
          <p:nvPr>
            <p:ph type="sldNum" sz="quarter" idx="10"/>
          </p:nvPr>
        </p:nvSpPr>
        <p:spPr/>
        <p:txBody>
          <a:bodyPr/>
          <a:lstStyle/>
          <a:p>
            <a:fld id="{F327A10D-7FF5-E54F-9BF2-06F31621590B}" type="slidenum">
              <a:rPr lang="en-US" smtClean="0"/>
              <a:t>17</a:t>
            </a:fld>
            <a:endParaRPr lang="en-US"/>
          </a:p>
        </p:txBody>
      </p:sp>
    </p:spTree>
    <p:extLst>
      <p:ext uri="{BB962C8B-B14F-4D97-AF65-F5344CB8AC3E}">
        <p14:creationId xmlns:p14="http://schemas.microsoft.com/office/powerpoint/2010/main" val="14477669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And here’s what the decoder looks like in real time</a:t>
            </a:r>
            <a:r>
              <a:rPr lang="en-US" sz="1200" kern="1200" baseline="0" dirty="0" smtClean="0">
                <a:solidFill>
                  <a:schemeClr val="tx1"/>
                </a:solidFill>
                <a:effectLst/>
                <a:latin typeface="+mn-lt"/>
                <a:ea typeface="+mn-ea"/>
                <a:cs typeface="+mn-cs"/>
              </a:rPr>
              <a:t> and you can see that although there is some error, the output closely resembles the cue a lot of the time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Error: cue says rest and the decoder is producing some output anyway - </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5BEF912-7925-CE43-A53F-2971C73CFF01}" type="slidenum">
              <a:rPr lang="en-US" smtClean="0"/>
              <a:t>18</a:t>
            </a:fld>
            <a:endParaRPr lang="en-US"/>
          </a:p>
        </p:txBody>
      </p:sp>
    </p:spTree>
    <p:extLst>
      <p:ext uri="{BB962C8B-B14F-4D97-AF65-F5344CB8AC3E}">
        <p14:creationId xmlns:p14="http://schemas.microsoft.com/office/powerpoint/2010/main" val="16521153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a:t>
            </a:r>
            <a:r>
              <a:rPr lang="en-US" baseline="0" dirty="0" smtClean="0"/>
              <a:t> video</a:t>
            </a:r>
          </a:p>
          <a:p>
            <a:r>
              <a:rPr lang="en-US" baseline="0" dirty="0" smtClean="0"/>
              <a:t>And eventually when they tested it…the participant was able to think about a signal</a:t>
            </a:r>
            <a:endParaRPr lang="en-US" dirty="0"/>
          </a:p>
        </p:txBody>
      </p:sp>
      <p:sp>
        <p:nvSpPr>
          <p:cNvPr id="4" name="Slide Number Placeholder 3"/>
          <p:cNvSpPr>
            <a:spLocks noGrp="1"/>
          </p:cNvSpPr>
          <p:nvPr>
            <p:ph type="sldNum" sz="quarter" idx="10"/>
          </p:nvPr>
        </p:nvSpPr>
        <p:spPr/>
        <p:txBody>
          <a:bodyPr/>
          <a:lstStyle/>
          <a:p>
            <a:fld id="{85BEF912-7925-CE43-A53F-2971C73CFF01}" type="slidenum">
              <a:rPr lang="en-US" smtClean="0"/>
              <a:t>19</a:t>
            </a:fld>
            <a:endParaRPr lang="en-US"/>
          </a:p>
        </p:txBody>
      </p:sp>
    </p:spTree>
    <p:extLst>
      <p:ext uri="{BB962C8B-B14F-4D97-AF65-F5344CB8AC3E}">
        <p14:creationId xmlns:p14="http://schemas.microsoft.com/office/powerpoint/2010/main" val="20477841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goal of this oscillatory was to get the output signal to look like the one that would be coming from the spinal cord </a:t>
            </a:r>
          </a:p>
          <a:p>
            <a:endParaRPr lang="en-US" baseline="0" dirty="0" smtClean="0"/>
          </a:p>
          <a:p>
            <a:r>
              <a:rPr lang="en-US" dirty="0" smtClean="0"/>
              <a:t>Trying to get the output of this to look</a:t>
            </a:r>
            <a:r>
              <a:rPr lang="en-US" baseline="0" dirty="0" smtClean="0"/>
              <a:t> like this – stable periodic oscillations </a:t>
            </a:r>
            <a:endParaRPr lang="en-US" dirty="0" smtClean="0"/>
          </a:p>
        </p:txBody>
      </p:sp>
      <p:sp>
        <p:nvSpPr>
          <p:cNvPr id="4" name="Slide Number Placeholder 3"/>
          <p:cNvSpPr>
            <a:spLocks noGrp="1"/>
          </p:cNvSpPr>
          <p:nvPr>
            <p:ph type="sldNum" sz="quarter" idx="10"/>
          </p:nvPr>
        </p:nvSpPr>
        <p:spPr/>
        <p:txBody>
          <a:bodyPr/>
          <a:lstStyle/>
          <a:p>
            <a:fld id="{85BEF912-7925-CE43-A53F-2971C73CFF01}" type="slidenum">
              <a:rPr lang="en-US" smtClean="0"/>
              <a:t>21</a:t>
            </a:fld>
            <a:endParaRPr lang="en-US"/>
          </a:p>
        </p:txBody>
      </p:sp>
    </p:spTree>
    <p:extLst>
      <p:ext uri="{BB962C8B-B14F-4D97-AF65-F5344CB8AC3E}">
        <p14:creationId xmlns:p14="http://schemas.microsoft.com/office/powerpoint/2010/main" val="17491634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a:t>
            </a:r>
            <a:r>
              <a:rPr lang="en-US" baseline="0" dirty="0" smtClean="0"/>
              <a:t> on a two-neuron oscillator model – this is a model of the biological network in the spinal cord – been around for a long time (1996)</a:t>
            </a:r>
          </a:p>
          <a:p>
            <a:endParaRPr lang="en-US" baseline="0" dirty="0" smtClean="0"/>
          </a:p>
          <a:p>
            <a:r>
              <a:rPr lang="en-US" baseline="0" dirty="0" smtClean="0"/>
              <a:t>The term they use to describe this network is ‘mutually inhibitive’ </a:t>
            </a:r>
          </a:p>
          <a:p>
            <a:r>
              <a:rPr lang="en-US" baseline="0" dirty="0" smtClean="0"/>
              <a:t>Flexor neuron is ‘stimulated’ – its producing action potentials at some frequency </a:t>
            </a:r>
          </a:p>
          <a:p>
            <a:r>
              <a:rPr lang="en-US" baseline="0" dirty="0" smtClean="0"/>
              <a:t>-as it fires, its signal is propagated forward but also it sends an ‘inhibitory signal’ to this extensor neuron neuron reducing it’s output </a:t>
            </a:r>
          </a:p>
          <a:p>
            <a:pPr marL="171450" indent="-171450">
              <a:buFontTx/>
              <a:buChar char="-"/>
            </a:pPr>
            <a:r>
              <a:rPr lang="en-US" baseline="0" dirty="0" smtClean="0"/>
              <a:t>but it also inhibits itself and as it does that its output is reduced, reducing this inhibition on the other neuron</a:t>
            </a:r>
          </a:p>
          <a:p>
            <a:pPr marL="0" indent="0">
              <a:buFontTx/>
              <a:buNone/>
            </a:pPr>
            <a:endParaRPr lang="en-US" baseline="0" dirty="0" smtClean="0"/>
          </a:p>
          <a:p>
            <a:pPr marL="171450" indent="-171450">
              <a:buFontTx/>
              <a:buChar char="-"/>
            </a:pPr>
            <a:r>
              <a:rPr lang="en-US" baseline="0" dirty="0" smtClean="0"/>
              <a:t>This offset of inhibition results in the periodic / oscillatory output </a:t>
            </a:r>
          </a:p>
          <a:p>
            <a:pPr marL="171450" indent="-171450">
              <a:buFontTx/>
              <a:buChar char="-"/>
            </a:pPr>
            <a:endParaRPr lang="en-US" baseline="0" dirty="0" smtClean="0"/>
          </a:p>
          <a:p>
            <a:pPr marL="171450" indent="-171450">
              <a:buFontTx/>
              <a:buChar char="-"/>
            </a:pPr>
            <a:r>
              <a:rPr lang="en-US" baseline="0" dirty="0" smtClean="0"/>
              <a:t>Parameters: at these connections Mu is the weight of these connections and Beta you think of as the weight of a neuron connected to itself </a:t>
            </a:r>
            <a:endParaRPr lang="en-US" dirty="0"/>
          </a:p>
        </p:txBody>
      </p:sp>
      <p:sp>
        <p:nvSpPr>
          <p:cNvPr id="4" name="Slide Number Placeholder 3"/>
          <p:cNvSpPr>
            <a:spLocks noGrp="1"/>
          </p:cNvSpPr>
          <p:nvPr>
            <p:ph type="sldNum" sz="quarter" idx="10"/>
          </p:nvPr>
        </p:nvSpPr>
        <p:spPr/>
        <p:txBody>
          <a:bodyPr/>
          <a:lstStyle/>
          <a:p>
            <a:fld id="{85BEF912-7925-CE43-A53F-2971C73CFF01}" type="slidenum">
              <a:rPr lang="en-US" smtClean="0"/>
              <a:t>22</a:t>
            </a:fld>
            <a:endParaRPr lang="en-US"/>
          </a:p>
        </p:txBody>
      </p:sp>
    </p:spTree>
    <p:extLst>
      <p:ext uri="{BB962C8B-B14F-4D97-AF65-F5344CB8AC3E}">
        <p14:creationId xmlns:p14="http://schemas.microsoft.com/office/powerpoint/2010/main" val="39028687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for</a:t>
            </a:r>
            <a:r>
              <a:rPr lang="en-US" baseline="0" dirty="0" smtClean="0"/>
              <a:t> this network to output a periodic wave at a certain frequency </a:t>
            </a:r>
          </a:p>
          <a:p>
            <a:endParaRPr lang="en-US" baseline="0" dirty="0" smtClean="0"/>
          </a:p>
          <a:p>
            <a:r>
              <a:rPr lang="en-US" baseline="0" dirty="0" smtClean="0"/>
              <a:t>- parameters have to take on very specific values (otherwise the frequency would different or output wouldn’t look periodic at all) </a:t>
            </a:r>
          </a:p>
          <a:p>
            <a:r>
              <a:rPr lang="en-US" baseline="0" dirty="0" smtClean="0"/>
              <a:t>-</a:t>
            </a:r>
            <a:r>
              <a:rPr lang="en-US" dirty="0" smtClean="0"/>
              <a:t> Set of parameters that can</a:t>
            </a:r>
            <a:r>
              <a:rPr lang="en-US" baseline="0" dirty="0" smtClean="0"/>
              <a:t> generate oscillatory behavior for a desired frequency are unknown </a:t>
            </a:r>
          </a:p>
          <a:p>
            <a:endParaRPr lang="en-US" baseline="0" dirty="0" smtClean="0"/>
          </a:p>
          <a:p>
            <a:r>
              <a:rPr lang="en-US" dirty="0" smtClean="0"/>
              <a:t>These</a:t>
            </a:r>
            <a:r>
              <a:rPr lang="en-US" baseline="0" dirty="0" smtClean="0"/>
              <a:t> parameters are unknown – becomes a constrained optimization problem in order to get these parameters – then used these parameters to solve this set of differential equations to generate CPG oscillator output </a:t>
            </a:r>
            <a:endParaRPr lang="en-US" dirty="0"/>
          </a:p>
        </p:txBody>
      </p:sp>
      <p:sp>
        <p:nvSpPr>
          <p:cNvPr id="4" name="Slide Number Placeholder 3"/>
          <p:cNvSpPr>
            <a:spLocks noGrp="1"/>
          </p:cNvSpPr>
          <p:nvPr>
            <p:ph type="sldNum" sz="quarter" idx="10"/>
          </p:nvPr>
        </p:nvSpPr>
        <p:spPr/>
        <p:txBody>
          <a:bodyPr/>
          <a:lstStyle/>
          <a:p>
            <a:fld id="{85BEF912-7925-CE43-A53F-2971C73CFF01}" type="slidenum">
              <a:rPr lang="en-US" smtClean="0"/>
              <a:t>23</a:t>
            </a:fld>
            <a:endParaRPr lang="en-US"/>
          </a:p>
        </p:txBody>
      </p:sp>
    </p:spTree>
    <p:extLst>
      <p:ext uri="{BB962C8B-B14F-4D97-AF65-F5344CB8AC3E}">
        <p14:creationId xmlns:p14="http://schemas.microsoft.com/office/powerpoint/2010/main" val="40916755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Parameters – going to quickly</a:t>
            </a:r>
            <a:r>
              <a:rPr lang="en-US" baseline="0" dirty="0" smtClean="0"/>
              <a:t> go through what these parameters are before I explain how they solved for them</a:t>
            </a:r>
          </a:p>
          <a:p>
            <a:r>
              <a:rPr lang="en-US" baseline="0" dirty="0" smtClean="0"/>
              <a:t>	c: output from decoder </a:t>
            </a:r>
          </a:p>
          <a:p>
            <a:r>
              <a:rPr lang="en-US" baseline="0" dirty="0" smtClean="0"/>
              <a:t>	t1,t2: time constraints on self inhibition (allows for an offset of inhibitory cascade – allows for  inhibitory signal to reach other neuron before it inhibits itself) </a:t>
            </a:r>
          </a:p>
          <a:p>
            <a:r>
              <a:rPr lang="en-US" baseline="0" dirty="0" smtClean="0"/>
              <a:t>	m1,m2: weights of connections between the two neurons</a:t>
            </a:r>
          </a:p>
          <a:p>
            <a:r>
              <a:rPr lang="en-US" baseline="0" dirty="0" smtClean="0"/>
              <a:t>	B: adaptive gain on self inhibition -- weight of connection between a neuron and itself </a:t>
            </a:r>
            <a:endParaRPr lang="en-US" dirty="0" smtClean="0"/>
          </a:p>
          <a:p>
            <a:endParaRPr lang="en-US" dirty="0" smtClean="0"/>
          </a:p>
          <a:p>
            <a:r>
              <a:rPr lang="en-US" dirty="0" smtClean="0"/>
              <a:t>Because of software</a:t>
            </a:r>
            <a:r>
              <a:rPr lang="en-US" baseline="0" dirty="0" smtClean="0"/>
              <a:t> and hardware limitations they couldn’t actually see if the participant could control the frequency of oscillation – rather they classified a movement attempt as ‘oscillatory’ and had the stimulation sleeve stimulate the muscles such that the limb moved back and forth at 2.5 Hz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Xi is the membrane potential: resting potential , Vis membrane current </a:t>
            </a:r>
          </a:p>
        </p:txBody>
      </p:sp>
      <p:sp>
        <p:nvSpPr>
          <p:cNvPr id="4" name="Slide Number Placeholder 3"/>
          <p:cNvSpPr>
            <a:spLocks noGrp="1"/>
          </p:cNvSpPr>
          <p:nvPr>
            <p:ph type="sldNum" sz="quarter" idx="10"/>
          </p:nvPr>
        </p:nvSpPr>
        <p:spPr/>
        <p:txBody>
          <a:bodyPr/>
          <a:lstStyle/>
          <a:p>
            <a:fld id="{85BEF912-7925-CE43-A53F-2971C73CFF01}" type="slidenum">
              <a:rPr lang="en-US" smtClean="0"/>
              <a:t>24</a:t>
            </a:fld>
            <a:endParaRPr lang="en-US"/>
          </a:p>
        </p:txBody>
      </p:sp>
    </p:spTree>
    <p:extLst>
      <p:ext uri="{BB962C8B-B14F-4D97-AF65-F5344CB8AC3E}">
        <p14:creationId xmlns:p14="http://schemas.microsoft.com/office/powerpoint/2010/main" val="17352978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They used</a:t>
            </a:r>
            <a:r>
              <a:rPr lang="en-US" baseline="0" dirty="0" smtClean="0"/>
              <a:t> this global optimization algorithm to solve for these parameters  -- used </a:t>
            </a:r>
            <a:r>
              <a:rPr lang="en-US" baseline="0" dirty="0" err="1" smtClean="0"/>
              <a:t>matlab’s</a:t>
            </a:r>
            <a:r>
              <a:rPr lang="en-US" baseline="0" dirty="0" smtClean="0"/>
              <a:t> implementation </a:t>
            </a:r>
          </a:p>
          <a:p>
            <a:endParaRPr lang="en-US" baseline="0" dirty="0" smtClean="0"/>
          </a:p>
          <a:p>
            <a:r>
              <a:rPr lang="en-US" baseline="0" dirty="0" smtClean="0"/>
              <a:t>What this means is that parameters are adjusted in a manner that mimics evolution : multiple points are generated at each iteration and the best point approaches the optimal solution </a:t>
            </a:r>
          </a:p>
          <a:p>
            <a:endParaRPr lang="en-US" baseline="0" dirty="0" smtClean="0"/>
          </a:p>
          <a:p>
            <a:r>
              <a:rPr lang="en-US" baseline="0" dirty="0" smtClean="0"/>
              <a:t>Parameters are adjusted at random rather than in a systematic way </a:t>
            </a:r>
            <a:endParaRPr lang="en-US" dirty="0"/>
          </a:p>
        </p:txBody>
      </p:sp>
      <p:sp>
        <p:nvSpPr>
          <p:cNvPr id="4" name="Slide Number Placeholder 3"/>
          <p:cNvSpPr>
            <a:spLocks noGrp="1"/>
          </p:cNvSpPr>
          <p:nvPr>
            <p:ph type="sldNum" sz="quarter" idx="10"/>
          </p:nvPr>
        </p:nvSpPr>
        <p:spPr/>
        <p:txBody>
          <a:bodyPr/>
          <a:lstStyle/>
          <a:p>
            <a:fld id="{85BEF912-7925-CE43-A53F-2971C73CFF01}" type="slidenum">
              <a:rPr lang="en-US" smtClean="0"/>
              <a:t>25</a:t>
            </a:fld>
            <a:endParaRPr lang="en-US"/>
          </a:p>
        </p:txBody>
      </p:sp>
    </p:spTree>
    <p:extLst>
      <p:ext uri="{BB962C8B-B14F-4D97-AF65-F5344CB8AC3E}">
        <p14:creationId xmlns:p14="http://schemas.microsoft.com/office/powerpoint/2010/main" val="18889097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Once these</a:t>
            </a:r>
            <a:r>
              <a:rPr lang="en-US" baseline="0" dirty="0" smtClean="0"/>
              <a:t> parameters are solved for at different frequencies output from the decoder can be used as input, driving the CPG to produce stable oscillations </a:t>
            </a:r>
            <a:endParaRPr lang="en-US" dirty="0"/>
          </a:p>
        </p:txBody>
      </p:sp>
      <p:sp>
        <p:nvSpPr>
          <p:cNvPr id="4" name="Slide Number Placeholder 3"/>
          <p:cNvSpPr>
            <a:spLocks noGrp="1"/>
          </p:cNvSpPr>
          <p:nvPr>
            <p:ph type="sldNum" sz="quarter" idx="10"/>
          </p:nvPr>
        </p:nvSpPr>
        <p:spPr/>
        <p:txBody>
          <a:bodyPr/>
          <a:lstStyle/>
          <a:p>
            <a:fld id="{85BEF912-7925-CE43-A53F-2971C73CFF01}" type="slidenum">
              <a:rPr lang="en-US" smtClean="0"/>
              <a:t>26</a:t>
            </a:fld>
            <a:endParaRPr lang="en-US"/>
          </a:p>
        </p:txBody>
      </p:sp>
    </p:spTree>
    <p:extLst>
      <p:ext uri="{BB962C8B-B14F-4D97-AF65-F5344CB8AC3E}">
        <p14:creationId xmlns:p14="http://schemas.microsoft.com/office/powerpoint/2010/main" val="6022474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that’s how they bypassed the processing</a:t>
            </a:r>
            <a:r>
              <a:rPr lang="en-US" baseline="0" dirty="0" smtClean="0"/>
              <a:t> that happens in the spinal cord </a:t>
            </a:r>
          </a:p>
          <a:p>
            <a:endParaRPr lang="en-US" baseline="0" dirty="0" smtClean="0"/>
          </a:p>
          <a:p>
            <a:r>
              <a:rPr lang="en-US" baseline="0" dirty="0" smtClean="0"/>
              <a:t>The output of this model is then sent to stimulate the muscles in order to initiate movement </a:t>
            </a:r>
          </a:p>
          <a:p>
            <a:endParaRPr lang="en-US" baseline="0" dirty="0" smtClean="0"/>
          </a:p>
          <a:p>
            <a:r>
              <a:rPr lang="en-US" baseline="0" dirty="0" smtClean="0"/>
              <a:t>(figure) wrapped around wrist – hydrogel disks allowing for electrical stimulation through the skin (nothing implanted surgically on this end)</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	</a:t>
            </a:r>
          </a:p>
          <a:p>
            <a:r>
              <a:rPr lang="en-US" baseline="0" dirty="0" smtClean="0"/>
              <a:t>Other:</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Trial and error determined the appropriate spatial electrode pattern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t>
            </a:r>
            <a:r>
              <a:rPr lang="en-US" dirty="0" smtClean="0"/>
              <a:t>130 electrodes and hydrogel disks (12mm)</a:t>
            </a:r>
            <a:r>
              <a:rPr lang="en-US" baseline="0" dirty="0" smtClean="0"/>
              <a:t> in diameter)</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85BEF912-7925-CE43-A53F-2971C73CFF01}" type="slidenum">
              <a:rPr lang="en-US" smtClean="0"/>
              <a:t>27</a:t>
            </a:fld>
            <a:endParaRPr lang="en-US"/>
          </a:p>
        </p:txBody>
      </p:sp>
    </p:spTree>
    <p:extLst>
      <p:ext uri="{BB962C8B-B14F-4D97-AF65-F5344CB8AC3E}">
        <p14:creationId xmlns:p14="http://schemas.microsoft.com/office/powerpoint/2010/main" val="20510665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27A10D-7FF5-E54F-9BF2-06F31621590B}" type="slidenum">
              <a:rPr lang="en-US" smtClean="0"/>
              <a:t>29</a:t>
            </a:fld>
            <a:endParaRPr lang="en-US"/>
          </a:p>
        </p:txBody>
      </p:sp>
    </p:spTree>
    <p:extLst>
      <p:ext uri="{BB962C8B-B14F-4D97-AF65-F5344CB8AC3E}">
        <p14:creationId xmlns:p14="http://schemas.microsoft.com/office/powerpoint/2010/main" val="40496603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correlation was significantly different (</a:t>
            </a:r>
            <a:r>
              <a:rPr lang="en-US" sz="1200" i="1" kern="1200" dirty="0" smtClean="0">
                <a:solidFill>
                  <a:schemeClr val="tx1"/>
                </a:solidFill>
                <a:effectLst/>
                <a:latin typeface="+mn-lt"/>
                <a:ea typeface="+mn-ea"/>
                <a:cs typeface="+mn-cs"/>
              </a:rPr>
              <a:t>p </a:t>
            </a:r>
            <a:r>
              <a:rPr lang="en-US" sz="1200" kern="1200" dirty="0" smtClean="0">
                <a:solidFill>
                  <a:schemeClr val="tx1"/>
                </a:solidFill>
                <a:effectLst/>
                <a:latin typeface="+mn-lt"/>
                <a:ea typeface="+mn-ea"/>
                <a:cs typeface="+mn-cs"/>
              </a:rPr>
              <a:t>&lt; 0.05) on 65 out of 96 channels when the participant imagined the rhythmic thumb wiggle compared to when he imagined thumb flexion and on 67 out of 96 channels for imagined rhythmic thumb wiggle compared to imagined thumb extension (Fig. 4a). Similarly, the correlation was significantly different (</a:t>
            </a:r>
            <a:r>
              <a:rPr lang="en-US" sz="1200" i="1" kern="1200" dirty="0" smtClean="0">
                <a:solidFill>
                  <a:schemeClr val="tx1"/>
                </a:solidFill>
                <a:effectLst/>
                <a:latin typeface="+mn-lt"/>
                <a:ea typeface="+mn-ea"/>
                <a:cs typeface="+mn-cs"/>
              </a:rPr>
              <a:t>p </a:t>
            </a:r>
            <a:r>
              <a:rPr lang="en-US" sz="1200" kern="1200" dirty="0" smtClean="0">
                <a:solidFill>
                  <a:schemeClr val="tx1"/>
                </a:solidFill>
                <a:effectLst/>
                <a:latin typeface="+mn-lt"/>
                <a:ea typeface="+mn-ea"/>
                <a:cs typeface="+mn-cs"/>
              </a:rPr>
              <a:t>&lt; 0.05) for imagined wrist wiggle on 67 out of 96 and 74 out of 96 channels com- pared to imagined wrist flexion and extension respectively (Fig. 4b)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IF THEY</a:t>
            </a:r>
            <a:r>
              <a:rPr lang="en-US" sz="1200" kern="1200" baseline="0" dirty="0" smtClean="0">
                <a:solidFill>
                  <a:schemeClr val="tx1"/>
                </a:solidFill>
                <a:effectLst/>
                <a:latin typeface="+mn-lt"/>
                <a:ea typeface="+mn-ea"/>
                <a:cs typeface="+mn-cs"/>
              </a:rPr>
              <a:t> WERE THE SAME, WE WOULDN’T EXPECT TO SEE DIFFERENCES BETWEEN DOTTED/STRAIGHT LINES</a:t>
            </a:r>
            <a:endParaRPr lang="en-US" dirty="0" smtClean="0"/>
          </a:p>
          <a:p>
            <a:endParaRPr lang="en-US" dirty="0"/>
          </a:p>
        </p:txBody>
      </p:sp>
      <p:sp>
        <p:nvSpPr>
          <p:cNvPr id="4" name="Slide Number Placeholder 3"/>
          <p:cNvSpPr>
            <a:spLocks noGrp="1"/>
          </p:cNvSpPr>
          <p:nvPr>
            <p:ph type="sldNum" sz="quarter" idx="10"/>
          </p:nvPr>
        </p:nvSpPr>
        <p:spPr/>
        <p:txBody>
          <a:bodyPr/>
          <a:lstStyle/>
          <a:p>
            <a:fld id="{F327A10D-7FF5-E54F-9BF2-06F31621590B}" type="slidenum">
              <a:rPr lang="en-US" smtClean="0"/>
              <a:t>30</a:t>
            </a:fld>
            <a:endParaRPr lang="en-US"/>
          </a:p>
        </p:txBody>
      </p:sp>
    </p:spTree>
    <p:extLst>
      <p:ext uri="{BB962C8B-B14F-4D97-AF65-F5344CB8AC3E}">
        <p14:creationId xmlns:p14="http://schemas.microsoft.com/office/powerpoint/2010/main" val="4556387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Ben</a:t>
            </a:r>
            <a:r>
              <a:rPr lang="en-US" baseline="0" dirty="0" smtClean="0"/>
              <a:t> mentioned what has been done in field prior to this and this part of the model was the new-revolutionary thing this study was able to accomplish </a:t>
            </a:r>
          </a:p>
          <a:p>
            <a:r>
              <a:rPr lang="en-US" baseline="0" dirty="0" smtClean="0"/>
              <a:t>This is the first time they were able to generate these rhythmic movements voluntarily </a:t>
            </a:r>
          </a:p>
        </p:txBody>
      </p:sp>
      <p:sp>
        <p:nvSpPr>
          <p:cNvPr id="4" name="Slide Number Placeholder 3"/>
          <p:cNvSpPr>
            <a:spLocks noGrp="1"/>
          </p:cNvSpPr>
          <p:nvPr>
            <p:ph type="sldNum" sz="quarter" idx="10"/>
          </p:nvPr>
        </p:nvSpPr>
        <p:spPr/>
        <p:txBody>
          <a:bodyPr/>
          <a:lstStyle/>
          <a:p>
            <a:fld id="{85BEF912-7925-CE43-A53F-2971C73CFF01}" type="slidenum">
              <a:rPr lang="en-US" smtClean="0"/>
              <a:t>37</a:t>
            </a:fld>
            <a:endParaRPr lang="en-US"/>
          </a:p>
        </p:txBody>
      </p:sp>
    </p:spTree>
    <p:extLst>
      <p:ext uri="{BB962C8B-B14F-4D97-AF65-F5344CB8AC3E}">
        <p14:creationId xmlns:p14="http://schemas.microsoft.com/office/powerpoint/2010/main" val="39163830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we aren’t able to generate these rhythmic movements then restoring the ability to walk</a:t>
            </a:r>
            <a:r>
              <a:rPr lang="en-US" baseline="0" dirty="0" smtClean="0"/>
              <a:t> would be totally out of the question </a:t>
            </a:r>
          </a:p>
          <a:p>
            <a:r>
              <a:rPr lang="en-US" baseline="0" dirty="0" smtClean="0"/>
              <a:t>Walking is a rhythmic behavior </a:t>
            </a:r>
            <a:endParaRPr lang="en-US" dirty="0" smtClean="0"/>
          </a:p>
          <a:p>
            <a:endParaRPr lang="en-US" dirty="0" smtClean="0"/>
          </a:p>
          <a:p>
            <a:r>
              <a:rPr lang="en-US" dirty="0" smtClean="0"/>
              <a:t>Also,</a:t>
            </a:r>
            <a:r>
              <a:rPr lang="en-US" baseline="0" dirty="0" smtClean="0"/>
              <a:t> its been proven that after some brain injury (</a:t>
            </a:r>
            <a:r>
              <a:rPr lang="en-US" dirty="0" smtClean="0"/>
              <a:t>Post TBI, stroke,</a:t>
            </a:r>
            <a:r>
              <a:rPr lang="en-US" baseline="0" dirty="0" smtClean="0"/>
              <a:t> and spinal cord lesions) recovery is sped up by executing these rhythmic movements </a:t>
            </a:r>
          </a:p>
          <a:p>
            <a:endParaRPr lang="en-US" baseline="0" dirty="0" smtClean="0"/>
          </a:p>
          <a:p>
            <a:r>
              <a:rPr lang="en-US" baseline="0" dirty="0" smtClean="0"/>
              <a:t>Hope for restoration and rehabilitation to the paralysis population </a:t>
            </a:r>
            <a:endParaRPr lang="en-US" dirty="0"/>
          </a:p>
        </p:txBody>
      </p:sp>
      <p:sp>
        <p:nvSpPr>
          <p:cNvPr id="4" name="Slide Number Placeholder 3"/>
          <p:cNvSpPr>
            <a:spLocks noGrp="1"/>
          </p:cNvSpPr>
          <p:nvPr>
            <p:ph type="sldNum" sz="quarter" idx="10"/>
          </p:nvPr>
        </p:nvSpPr>
        <p:spPr/>
        <p:txBody>
          <a:bodyPr/>
          <a:lstStyle/>
          <a:p>
            <a:fld id="{85BEF912-7925-CE43-A53F-2971C73CFF01}" type="slidenum">
              <a:rPr lang="en-US" smtClean="0"/>
              <a:t>39</a:t>
            </a:fld>
            <a:endParaRPr lang="en-US"/>
          </a:p>
        </p:txBody>
      </p:sp>
    </p:spTree>
    <p:extLst>
      <p:ext uri="{BB962C8B-B14F-4D97-AF65-F5344CB8AC3E}">
        <p14:creationId xmlns:p14="http://schemas.microsoft.com/office/powerpoint/2010/main" val="15918668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Sensory feedback– (blue path)</a:t>
            </a:r>
            <a:r>
              <a:rPr lang="en-US" baseline="0" dirty="0" smtClean="0"/>
              <a:t> </a:t>
            </a:r>
            <a:r>
              <a:rPr lang="en-US" dirty="0" smtClean="0"/>
              <a:t>although</a:t>
            </a:r>
            <a:r>
              <a:rPr lang="en-US" baseline="0" dirty="0" smtClean="0"/>
              <a:t> not necessary for CPG, can make the system adaptive to sensory changes (important for walking) </a:t>
            </a:r>
          </a:p>
          <a:p>
            <a:endParaRPr lang="en-US" baseline="0"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Amplitude</a:t>
            </a:r>
            <a:r>
              <a:rPr lang="en-US" baseline="0" dirty="0" smtClean="0"/>
              <a:t> was set to the maximum range of motion of the participant </a:t>
            </a:r>
            <a:endParaRPr lang="en-US" dirty="0" smtClean="0"/>
          </a:p>
          <a:p>
            <a:pPr marL="0" marR="0" lvl="1"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We know that it is possible to voluntarily initiate and terminate oscillatory movements but it is unclear if the actual frequency can be controlled voluntarily</a:t>
            </a:r>
          </a:p>
          <a:p>
            <a:endParaRPr lang="en-US" dirty="0"/>
          </a:p>
        </p:txBody>
      </p:sp>
      <p:sp>
        <p:nvSpPr>
          <p:cNvPr id="4" name="Slide Number Placeholder 3"/>
          <p:cNvSpPr>
            <a:spLocks noGrp="1"/>
          </p:cNvSpPr>
          <p:nvPr>
            <p:ph type="sldNum" sz="quarter" idx="10"/>
          </p:nvPr>
        </p:nvSpPr>
        <p:spPr/>
        <p:txBody>
          <a:bodyPr/>
          <a:lstStyle/>
          <a:p>
            <a:fld id="{85BEF912-7925-CE43-A53F-2971C73CFF01}" type="slidenum">
              <a:rPr lang="en-US" smtClean="0"/>
              <a:t>40</a:t>
            </a:fld>
            <a:endParaRPr lang="en-US"/>
          </a:p>
        </p:txBody>
      </p:sp>
    </p:spTree>
    <p:extLst>
      <p:ext uri="{BB962C8B-B14F-4D97-AF65-F5344CB8AC3E}">
        <p14:creationId xmlns:p14="http://schemas.microsoft.com/office/powerpoint/2010/main" val="32168902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27A10D-7FF5-E54F-9BF2-06F31621590B}" type="slidenum">
              <a:rPr lang="en-US" smtClean="0"/>
              <a:t>41</a:t>
            </a:fld>
            <a:endParaRPr lang="en-US"/>
          </a:p>
        </p:txBody>
      </p:sp>
    </p:spTree>
    <p:extLst>
      <p:ext uri="{BB962C8B-B14F-4D97-AF65-F5344CB8AC3E}">
        <p14:creationId xmlns:p14="http://schemas.microsoft.com/office/powerpoint/2010/main" val="1012191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0AB57C6-BE8E-3B4C-B248-2ACCFF3BC77A}" type="datetimeFigureOut">
              <a:rPr lang="en-US" smtClean="0"/>
              <a:t>3/22/17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4477B1-D5FA-F144-9465-4B4B8E18DDD2}" type="slidenum">
              <a:rPr lang="en-US" smtClean="0"/>
              <a:t>‹#›</a:t>
            </a:fld>
            <a:endParaRPr lang="en-US"/>
          </a:p>
        </p:txBody>
      </p:sp>
    </p:spTree>
    <p:extLst>
      <p:ext uri="{BB962C8B-B14F-4D97-AF65-F5344CB8AC3E}">
        <p14:creationId xmlns:p14="http://schemas.microsoft.com/office/powerpoint/2010/main" val="2353307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AB57C6-BE8E-3B4C-B248-2ACCFF3BC77A}" type="datetimeFigureOut">
              <a:rPr lang="en-US" smtClean="0"/>
              <a:t>3/22/17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4477B1-D5FA-F144-9465-4B4B8E18DDD2}" type="slidenum">
              <a:rPr lang="en-US" smtClean="0"/>
              <a:t>‹#›</a:t>
            </a:fld>
            <a:endParaRPr lang="en-US"/>
          </a:p>
        </p:txBody>
      </p:sp>
    </p:spTree>
    <p:extLst>
      <p:ext uri="{BB962C8B-B14F-4D97-AF65-F5344CB8AC3E}">
        <p14:creationId xmlns:p14="http://schemas.microsoft.com/office/powerpoint/2010/main" val="1681982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AB57C6-BE8E-3B4C-B248-2ACCFF3BC77A}" type="datetimeFigureOut">
              <a:rPr lang="en-US" smtClean="0"/>
              <a:t>3/22/17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4477B1-D5FA-F144-9465-4B4B8E18DDD2}" type="slidenum">
              <a:rPr lang="en-US" smtClean="0"/>
              <a:t>‹#›</a:t>
            </a:fld>
            <a:endParaRPr lang="en-US"/>
          </a:p>
        </p:txBody>
      </p:sp>
    </p:spTree>
    <p:extLst>
      <p:ext uri="{BB962C8B-B14F-4D97-AF65-F5344CB8AC3E}">
        <p14:creationId xmlns:p14="http://schemas.microsoft.com/office/powerpoint/2010/main" val="2985129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0AB57C6-BE8E-3B4C-B248-2ACCFF3BC77A}" type="datetimeFigureOut">
              <a:rPr lang="en-US" smtClean="0"/>
              <a:t>3/22/17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4477B1-D5FA-F144-9465-4B4B8E18DDD2}" type="slidenum">
              <a:rPr lang="en-US" smtClean="0"/>
              <a:t>‹#›</a:t>
            </a:fld>
            <a:endParaRPr lang="en-US"/>
          </a:p>
        </p:txBody>
      </p:sp>
    </p:spTree>
    <p:extLst>
      <p:ext uri="{BB962C8B-B14F-4D97-AF65-F5344CB8AC3E}">
        <p14:creationId xmlns:p14="http://schemas.microsoft.com/office/powerpoint/2010/main" val="3290993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AB57C6-BE8E-3B4C-B248-2ACCFF3BC77A}" type="datetimeFigureOut">
              <a:rPr lang="en-US" smtClean="0"/>
              <a:t>3/22/17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4477B1-D5FA-F144-9465-4B4B8E18DDD2}" type="slidenum">
              <a:rPr lang="en-US" smtClean="0"/>
              <a:t>‹#›</a:t>
            </a:fld>
            <a:endParaRPr lang="en-US"/>
          </a:p>
        </p:txBody>
      </p:sp>
    </p:spTree>
    <p:extLst>
      <p:ext uri="{BB962C8B-B14F-4D97-AF65-F5344CB8AC3E}">
        <p14:creationId xmlns:p14="http://schemas.microsoft.com/office/powerpoint/2010/main" val="436442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AB57C6-BE8E-3B4C-B248-2ACCFF3BC77A}" type="datetimeFigureOut">
              <a:rPr lang="en-US" smtClean="0"/>
              <a:t>3/22/17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4477B1-D5FA-F144-9465-4B4B8E18DDD2}" type="slidenum">
              <a:rPr lang="en-US" smtClean="0"/>
              <a:t>‹#›</a:t>
            </a:fld>
            <a:endParaRPr lang="en-US"/>
          </a:p>
        </p:txBody>
      </p:sp>
    </p:spTree>
    <p:extLst>
      <p:ext uri="{BB962C8B-B14F-4D97-AF65-F5344CB8AC3E}">
        <p14:creationId xmlns:p14="http://schemas.microsoft.com/office/powerpoint/2010/main" val="220163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AB57C6-BE8E-3B4C-B248-2ACCFF3BC77A}" type="datetimeFigureOut">
              <a:rPr lang="en-US" smtClean="0"/>
              <a:t>3/22/17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4477B1-D5FA-F144-9465-4B4B8E18DDD2}" type="slidenum">
              <a:rPr lang="en-US" smtClean="0"/>
              <a:t>‹#›</a:t>
            </a:fld>
            <a:endParaRPr lang="en-US"/>
          </a:p>
        </p:txBody>
      </p:sp>
    </p:spTree>
    <p:extLst>
      <p:ext uri="{BB962C8B-B14F-4D97-AF65-F5344CB8AC3E}">
        <p14:creationId xmlns:p14="http://schemas.microsoft.com/office/powerpoint/2010/main" val="3154500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AB57C6-BE8E-3B4C-B248-2ACCFF3BC77A}" type="datetimeFigureOut">
              <a:rPr lang="en-US" smtClean="0"/>
              <a:t>3/22/17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4477B1-D5FA-F144-9465-4B4B8E18DDD2}" type="slidenum">
              <a:rPr lang="en-US" smtClean="0"/>
              <a:t>‹#›</a:t>
            </a:fld>
            <a:endParaRPr lang="en-US"/>
          </a:p>
        </p:txBody>
      </p:sp>
    </p:spTree>
    <p:extLst>
      <p:ext uri="{BB962C8B-B14F-4D97-AF65-F5344CB8AC3E}">
        <p14:creationId xmlns:p14="http://schemas.microsoft.com/office/powerpoint/2010/main" val="1279860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AB57C6-BE8E-3B4C-B248-2ACCFF3BC77A}" type="datetimeFigureOut">
              <a:rPr lang="en-US" smtClean="0"/>
              <a:t>3/22/17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4477B1-D5FA-F144-9465-4B4B8E18DDD2}" type="slidenum">
              <a:rPr lang="en-US" smtClean="0"/>
              <a:t>‹#›</a:t>
            </a:fld>
            <a:endParaRPr lang="en-US"/>
          </a:p>
        </p:txBody>
      </p:sp>
    </p:spTree>
    <p:extLst>
      <p:ext uri="{BB962C8B-B14F-4D97-AF65-F5344CB8AC3E}">
        <p14:creationId xmlns:p14="http://schemas.microsoft.com/office/powerpoint/2010/main" val="2889825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AB57C6-BE8E-3B4C-B248-2ACCFF3BC77A}" type="datetimeFigureOut">
              <a:rPr lang="en-US" smtClean="0"/>
              <a:t>3/22/17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4477B1-D5FA-F144-9465-4B4B8E18DDD2}" type="slidenum">
              <a:rPr lang="en-US" smtClean="0"/>
              <a:t>‹#›</a:t>
            </a:fld>
            <a:endParaRPr lang="en-US"/>
          </a:p>
        </p:txBody>
      </p:sp>
    </p:spTree>
    <p:extLst>
      <p:ext uri="{BB962C8B-B14F-4D97-AF65-F5344CB8AC3E}">
        <p14:creationId xmlns:p14="http://schemas.microsoft.com/office/powerpoint/2010/main" val="2548422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AB57C6-BE8E-3B4C-B248-2ACCFF3BC77A}" type="datetimeFigureOut">
              <a:rPr lang="en-US" smtClean="0"/>
              <a:t>3/22/17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4477B1-D5FA-F144-9465-4B4B8E18DDD2}" type="slidenum">
              <a:rPr lang="en-US" smtClean="0"/>
              <a:t>‹#›</a:t>
            </a:fld>
            <a:endParaRPr lang="en-US"/>
          </a:p>
        </p:txBody>
      </p:sp>
    </p:spTree>
    <p:extLst>
      <p:ext uri="{BB962C8B-B14F-4D97-AF65-F5344CB8AC3E}">
        <p14:creationId xmlns:p14="http://schemas.microsoft.com/office/powerpoint/2010/main" val="311051821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AB57C6-BE8E-3B4C-B248-2ACCFF3BC77A}" type="datetimeFigureOut">
              <a:rPr lang="en-US" smtClean="0"/>
              <a:t>3/22/17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4477B1-D5FA-F144-9465-4B4B8E18DDD2}" type="slidenum">
              <a:rPr lang="en-US" smtClean="0"/>
              <a:t>‹#›</a:t>
            </a:fld>
            <a:endParaRPr lang="en-US"/>
          </a:p>
        </p:txBody>
      </p:sp>
    </p:spTree>
    <p:extLst>
      <p:ext uri="{BB962C8B-B14F-4D97-AF65-F5344CB8AC3E}">
        <p14:creationId xmlns:p14="http://schemas.microsoft.com/office/powerpoint/2010/main" val="4503798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4.xml"/><Relationship Id="rId5" Type="http://schemas.openxmlformats.org/officeDocument/2006/relationships/image" Target="../media/image16.png"/><Relationship Id="rId1" Type="http://schemas.microsoft.com/office/2007/relationships/media" Target="../media/media1.mp4"/><Relationship Id="rId2" Type="http://schemas.openxmlformats.org/officeDocument/2006/relationships/video" Target="../media/media1.mp4"/></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 Id="rId3" Type="http://schemas.openxmlformats.org/officeDocument/2006/relationships/image" Target="../media/image28.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6.png"/><Relationship Id="rId1" Type="http://schemas.microsoft.com/office/2007/relationships/media" Target="../media/media2.mp4"/><Relationship Id="rId2" Type="http://schemas.openxmlformats.org/officeDocument/2006/relationships/video" Target="../media/media2.mp4"/></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3836"/>
            <a:ext cx="7772400" cy="1470025"/>
          </a:xfrm>
        </p:spPr>
        <p:txBody>
          <a:bodyPr>
            <a:normAutofit fontScale="90000"/>
          </a:bodyPr>
          <a:lstStyle/>
          <a:p>
            <a:r>
              <a:rPr lang="en-US" dirty="0" smtClean="0"/>
              <a:t>Using an Artificial Neural Bypass to restore Cortical Movements in a Human with Quadriplegia </a:t>
            </a:r>
            <a:endParaRPr lang="en-US" dirty="0"/>
          </a:p>
        </p:txBody>
      </p:sp>
      <p:sp>
        <p:nvSpPr>
          <p:cNvPr id="3" name="Subtitle 2"/>
          <p:cNvSpPr>
            <a:spLocks noGrp="1"/>
          </p:cNvSpPr>
          <p:nvPr>
            <p:ph type="subTitle" idx="1"/>
          </p:nvPr>
        </p:nvSpPr>
        <p:spPr>
          <a:xfrm>
            <a:off x="1371600" y="3886199"/>
            <a:ext cx="6400800" cy="2322689"/>
          </a:xfrm>
        </p:spPr>
        <p:txBody>
          <a:bodyPr>
            <a:normAutofit/>
          </a:bodyPr>
          <a:lstStyle/>
          <a:p>
            <a:r>
              <a:rPr lang="en-US" sz="1900" b="1" dirty="0" smtClean="0">
                <a:solidFill>
                  <a:schemeClr val="tx1"/>
                </a:solidFill>
              </a:rPr>
              <a:t>Ben Chernoff</a:t>
            </a:r>
          </a:p>
          <a:p>
            <a:r>
              <a:rPr lang="en-US" sz="1900" b="1" dirty="0" smtClean="0">
                <a:solidFill>
                  <a:schemeClr val="tx1"/>
                </a:solidFill>
              </a:rPr>
              <a:t>Natalia </a:t>
            </a:r>
            <a:r>
              <a:rPr lang="en-US" sz="1900" b="1" dirty="0" err="1" smtClean="0">
                <a:solidFill>
                  <a:schemeClr val="tx1"/>
                </a:solidFill>
              </a:rPr>
              <a:t>Galant</a:t>
            </a:r>
            <a:endParaRPr lang="en-US" sz="1900" dirty="0">
              <a:solidFill>
                <a:schemeClr val="tx1"/>
              </a:solidFill>
            </a:endParaRPr>
          </a:p>
        </p:txBody>
      </p:sp>
    </p:spTree>
    <p:extLst>
      <p:ext uri="{BB962C8B-B14F-4D97-AF65-F5344CB8AC3E}">
        <p14:creationId xmlns:p14="http://schemas.microsoft.com/office/powerpoint/2010/main" val="38220335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8857"/>
            <a:ext cx="8229600" cy="1143000"/>
          </a:xfrm>
        </p:spPr>
        <p:txBody>
          <a:bodyPr/>
          <a:lstStyle/>
          <a:p>
            <a:r>
              <a:rPr lang="en-US" b="1" dirty="0" smtClean="0"/>
              <a:t>Background</a:t>
            </a:r>
            <a:endParaRPr lang="en-US" b="1" dirty="0"/>
          </a:p>
        </p:txBody>
      </p:sp>
      <p:sp>
        <p:nvSpPr>
          <p:cNvPr id="3" name="Content Placeholder 2"/>
          <p:cNvSpPr>
            <a:spLocks noGrp="1"/>
          </p:cNvSpPr>
          <p:nvPr>
            <p:ph idx="1"/>
          </p:nvPr>
        </p:nvSpPr>
        <p:spPr>
          <a:xfrm>
            <a:off x="356086" y="1463524"/>
            <a:ext cx="4010296" cy="5394476"/>
          </a:xfrm>
        </p:spPr>
        <p:txBody>
          <a:bodyPr>
            <a:normAutofit fontScale="85000" lnSpcReduction="10000"/>
          </a:bodyPr>
          <a:lstStyle/>
          <a:p>
            <a:r>
              <a:rPr lang="en-US" dirty="0" smtClean="0"/>
              <a:t>How do humans control limb movement in an efficient way that takes into account external cues and changing environment?</a:t>
            </a:r>
          </a:p>
          <a:p>
            <a:pPr marL="457200" lvl="1" indent="0">
              <a:buNone/>
            </a:pPr>
            <a:endParaRPr lang="en-US" dirty="0" smtClean="0"/>
          </a:p>
          <a:p>
            <a:pPr marL="457200" lvl="1" indent="0">
              <a:buNone/>
            </a:pPr>
            <a:endParaRPr lang="en-US" dirty="0" smtClean="0"/>
          </a:p>
          <a:p>
            <a:pPr marL="457200" lvl="1" indent="0">
              <a:buNone/>
            </a:pPr>
            <a:endParaRPr lang="en-US" dirty="0" smtClean="0"/>
          </a:p>
          <a:p>
            <a:r>
              <a:rPr lang="en-US" dirty="0" smtClean="0"/>
              <a:t>Important for: recovery from trauma, ability to walk, quality of life</a:t>
            </a:r>
          </a:p>
          <a:p>
            <a:pPr lvl="1"/>
            <a:endParaRPr lang="en-US" dirty="0"/>
          </a:p>
        </p:txBody>
      </p:sp>
      <p:graphicFrame>
        <p:nvGraphicFramePr>
          <p:cNvPr id="6" name="Content Placeholder 3"/>
          <p:cNvGraphicFramePr>
            <a:graphicFrameLocks/>
          </p:cNvGraphicFramePr>
          <p:nvPr>
            <p:extLst>
              <p:ext uri="{D42A27DB-BD31-4B8C-83A1-F6EECF244321}">
                <p14:modId xmlns:p14="http://schemas.microsoft.com/office/powerpoint/2010/main" val="469046595"/>
              </p:ext>
            </p:extLst>
          </p:nvPr>
        </p:nvGraphicFramePr>
        <p:xfrm>
          <a:off x="3282150" y="1992493"/>
          <a:ext cx="7056221" cy="38589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Multiply 6"/>
          <p:cNvSpPr/>
          <p:nvPr/>
        </p:nvSpPr>
        <p:spPr>
          <a:xfrm>
            <a:off x="7580086" y="4172857"/>
            <a:ext cx="858762" cy="459619"/>
          </a:xfrm>
          <a:prstGeom prst="mathMultiply">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Multiply 7"/>
          <p:cNvSpPr/>
          <p:nvPr/>
        </p:nvSpPr>
        <p:spPr>
          <a:xfrm>
            <a:off x="6402010" y="5087257"/>
            <a:ext cx="858762" cy="459619"/>
          </a:xfrm>
          <a:prstGeom prst="mathMultiply">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73365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333" y="274638"/>
            <a:ext cx="8974667" cy="1143000"/>
          </a:xfrm>
        </p:spPr>
        <p:txBody>
          <a:bodyPr>
            <a:normAutofit/>
          </a:bodyPr>
          <a:lstStyle/>
          <a:p>
            <a:r>
              <a:rPr lang="en-US" b="1" dirty="0" err="1" smtClean="0"/>
              <a:t>Dimitrijevic</a:t>
            </a:r>
            <a:r>
              <a:rPr lang="en-US" b="1" dirty="0" smtClean="0"/>
              <a:t> (2007)</a:t>
            </a:r>
            <a:endParaRPr lang="en-US" b="1" i="1" dirty="0"/>
          </a:p>
        </p:txBody>
      </p:sp>
      <p:sp>
        <p:nvSpPr>
          <p:cNvPr id="5" name="Content Placeholder 4"/>
          <p:cNvSpPr>
            <a:spLocks noGrp="1"/>
          </p:cNvSpPr>
          <p:nvPr>
            <p:ph idx="1"/>
          </p:nvPr>
        </p:nvSpPr>
        <p:spPr>
          <a:xfrm>
            <a:off x="3664572" y="1600200"/>
            <a:ext cx="5022228" cy="5076371"/>
          </a:xfrm>
        </p:spPr>
        <p:txBody>
          <a:bodyPr>
            <a:normAutofit lnSpcReduction="10000"/>
          </a:bodyPr>
          <a:lstStyle/>
          <a:p>
            <a:r>
              <a:rPr lang="en-US" dirty="0" smtClean="0"/>
              <a:t>Electrical stimulation of the thoracic and lumbar spine in paraplegic patients</a:t>
            </a:r>
          </a:p>
          <a:p>
            <a:endParaRPr lang="en-US" dirty="0" smtClean="0"/>
          </a:p>
          <a:p>
            <a:r>
              <a:rPr lang="en-US" dirty="0" smtClean="0"/>
              <a:t>Can stimulation of the spine induce rhythmic motor movements in the limbs, in the absence of signal from the brain?</a:t>
            </a:r>
            <a:endParaRPr lang="en-US" dirty="0"/>
          </a:p>
        </p:txBody>
      </p:sp>
      <p:pic>
        <p:nvPicPr>
          <p:cNvPr id="6" name="Picture 5"/>
          <p:cNvPicPr>
            <a:picLocks noChangeAspect="1"/>
          </p:cNvPicPr>
          <p:nvPr/>
        </p:nvPicPr>
        <p:blipFill>
          <a:blip r:embed="rId2"/>
          <a:stretch>
            <a:fillRect/>
          </a:stretch>
        </p:blipFill>
        <p:spPr>
          <a:xfrm>
            <a:off x="350762" y="4535714"/>
            <a:ext cx="3308559" cy="2322286"/>
          </a:xfrm>
          <a:prstGeom prst="rect">
            <a:avLst/>
          </a:prstGeom>
        </p:spPr>
      </p:pic>
      <p:pic>
        <p:nvPicPr>
          <p:cNvPr id="7" name="Picture 6"/>
          <p:cNvPicPr>
            <a:picLocks noChangeAspect="1"/>
          </p:cNvPicPr>
          <p:nvPr/>
        </p:nvPicPr>
        <p:blipFill>
          <a:blip r:embed="rId3"/>
          <a:stretch>
            <a:fillRect/>
          </a:stretch>
        </p:blipFill>
        <p:spPr>
          <a:xfrm>
            <a:off x="350762" y="1600200"/>
            <a:ext cx="3313810" cy="2422142"/>
          </a:xfrm>
          <a:prstGeom prst="rect">
            <a:avLst/>
          </a:prstGeom>
        </p:spPr>
      </p:pic>
    </p:spTree>
    <p:extLst>
      <p:ext uri="{BB962C8B-B14F-4D97-AF65-F5344CB8AC3E}">
        <p14:creationId xmlns:p14="http://schemas.microsoft.com/office/powerpoint/2010/main" val="19367917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3210"/>
            <a:ext cx="8229600" cy="1143000"/>
          </a:xfrm>
        </p:spPr>
        <p:txBody>
          <a:bodyPr/>
          <a:lstStyle/>
          <a:p>
            <a:r>
              <a:rPr lang="en-US" b="1" dirty="0" smtClean="0"/>
              <a:t>Zhang (2007)</a:t>
            </a:r>
            <a:endParaRPr lang="en-US" b="1" dirty="0"/>
          </a:p>
        </p:txBody>
      </p:sp>
      <p:sp>
        <p:nvSpPr>
          <p:cNvPr id="3" name="Content Placeholder 2"/>
          <p:cNvSpPr>
            <a:spLocks noGrp="1"/>
          </p:cNvSpPr>
          <p:nvPr>
            <p:ph idx="1"/>
          </p:nvPr>
        </p:nvSpPr>
        <p:spPr>
          <a:xfrm>
            <a:off x="142724" y="1417638"/>
            <a:ext cx="4066419" cy="1993219"/>
          </a:xfrm>
        </p:spPr>
        <p:txBody>
          <a:bodyPr>
            <a:normAutofit lnSpcReduction="10000"/>
          </a:bodyPr>
          <a:lstStyle/>
          <a:p>
            <a:pPr marL="0" indent="0" algn="ctr">
              <a:buNone/>
            </a:pPr>
            <a:r>
              <a:rPr lang="en-US" i="1" dirty="0" smtClean="0"/>
              <a:t>Can we build an FES model to predict movement for walking?</a:t>
            </a:r>
            <a:endParaRPr lang="en-US" i="1" dirty="0"/>
          </a:p>
        </p:txBody>
      </p:sp>
      <p:pic>
        <p:nvPicPr>
          <p:cNvPr id="4" name="Picture 3"/>
          <p:cNvPicPr>
            <a:picLocks noChangeAspect="1"/>
          </p:cNvPicPr>
          <p:nvPr/>
        </p:nvPicPr>
        <p:blipFill>
          <a:blip r:embed="rId3"/>
          <a:stretch>
            <a:fillRect/>
          </a:stretch>
        </p:blipFill>
        <p:spPr>
          <a:xfrm>
            <a:off x="5164667" y="1417638"/>
            <a:ext cx="3824514" cy="4857412"/>
          </a:xfrm>
          <a:prstGeom prst="rect">
            <a:avLst/>
          </a:prstGeom>
        </p:spPr>
      </p:pic>
      <p:pic>
        <p:nvPicPr>
          <p:cNvPr id="5" name="Picture 4"/>
          <p:cNvPicPr>
            <a:picLocks noChangeAspect="1"/>
          </p:cNvPicPr>
          <p:nvPr/>
        </p:nvPicPr>
        <p:blipFill>
          <a:blip r:embed="rId4"/>
          <a:stretch>
            <a:fillRect/>
          </a:stretch>
        </p:blipFill>
        <p:spPr>
          <a:xfrm>
            <a:off x="673101" y="3616476"/>
            <a:ext cx="3680646" cy="3241524"/>
          </a:xfrm>
          <a:prstGeom prst="rect">
            <a:avLst/>
          </a:prstGeom>
        </p:spPr>
      </p:pic>
    </p:spTree>
    <p:extLst>
      <p:ext uri="{BB962C8B-B14F-4D97-AF65-F5344CB8AC3E}">
        <p14:creationId xmlns:p14="http://schemas.microsoft.com/office/powerpoint/2010/main" val="29719545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Matsuoka</a:t>
            </a:r>
            <a:r>
              <a:rPr lang="en-US" dirty="0"/>
              <a:t> </a:t>
            </a:r>
            <a:r>
              <a:rPr lang="en-US" dirty="0" smtClean="0"/>
              <a:t>(1985)</a:t>
            </a:r>
            <a:endParaRPr lang="en-US" dirty="0"/>
          </a:p>
        </p:txBody>
      </p:sp>
      <p:pic>
        <p:nvPicPr>
          <p:cNvPr id="4" name="Picture 3" descr="Screen Shot 2017-03-21 at 6.10.4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7757" y="2020484"/>
            <a:ext cx="6674555" cy="3225729"/>
          </a:xfrm>
          <a:prstGeom prst="rect">
            <a:avLst/>
          </a:prstGeom>
        </p:spPr>
      </p:pic>
    </p:spTree>
    <p:extLst>
      <p:ext uri="{BB962C8B-B14F-4D97-AF65-F5344CB8AC3E}">
        <p14:creationId xmlns:p14="http://schemas.microsoft.com/office/powerpoint/2010/main" val="351959595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2332"/>
            <a:ext cx="8229600" cy="1143000"/>
          </a:xfrm>
        </p:spPr>
        <p:txBody>
          <a:bodyPr/>
          <a:lstStyle/>
          <a:p>
            <a:r>
              <a:rPr lang="en-US" b="1" dirty="0" smtClean="0"/>
              <a:t>Zhang (2007)</a:t>
            </a:r>
            <a:endParaRPr lang="en-US" dirty="0"/>
          </a:p>
        </p:txBody>
      </p:sp>
      <p:pic>
        <p:nvPicPr>
          <p:cNvPr id="4" name="Picture 3"/>
          <p:cNvPicPr>
            <a:picLocks noChangeAspect="1"/>
          </p:cNvPicPr>
          <p:nvPr/>
        </p:nvPicPr>
        <p:blipFill>
          <a:blip r:embed="rId2"/>
          <a:stretch>
            <a:fillRect/>
          </a:stretch>
        </p:blipFill>
        <p:spPr>
          <a:xfrm>
            <a:off x="0" y="1397313"/>
            <a:ext cx="4765524" cy="2592513"/>
          </a:xfrm>
          <a:prstGeom prst="rect">
            <a:avLst/>
          </a:prstGeom>
        </p:spPr>
      </p:pic>
      <p:pic>
        <p:nvPicPr>
          <p:cNvPr id="5" name="Picture 4"/>
          <p:cNvPicPr>
            <a:picLocks noChangeAspect="1"/>
          </p:cNvPicPr>
          <p:nvPr/>
        </p:nvPicPr>
        <p:blipFill>
          <a:blip r:embed="rId3"/>
          <a:stretch>
            <a:fillRect/>
          </a:stretch>
        </p:blipFill>
        <p:spPr>
          <a:xfrm>
            <a:off x="4378476" y="3989826"/>
            <a:ext cx="4765524" cy="2762129"/>
          </a:xfrm>
          <a:prstGeom prst="rect">
            <a:avLst/>
          </a:prstGeom>
        </p:spPr>
      </p:pic>
      <p:sp>
        <p:nvSpPr>
          <p:cNvPr id="6" name="Content Placeholder 2"/>
          <p:cNvSpPr>
            <a:spLocks noGrp="1"/>
          </p:cNvSpPr>
          <p:nvPr>
            <p:ph idx="1"/>
          </p:nvPr>
        </p:nvSpPr>
        <p:spPr>
          <a:xfrm>
            <a:off x="264564" y="4801810"/>
            <a:ext cx="4017153" cy="931333"/>
          </a:xfrm>
        </p:spPr>
        <p:txBody>
          <a:bodyPr>
            <a:normAutofit fontScale="92500"/>
          </a:bodyPr>
          <a:lstStyle/>
          <a:p>
            <a:pPr marL="0" indent="0" algn="ctr">
              <a:buNone/>
            </a:pPr>
            <a:r>
              <a:rPr lang="en-US" i="1" dirty="0" smtClean="0"/>
              <a:t>Knee performs very well</a:t>
            </a:r>
            <a:endParaRPr lang="en-US" i="1" dirty="0"/>
          </a:p>
        </p:txBody>
      </p:sp>
      <p:sp>
        <p:nvSpPr>
          <p:cNvPr id="8" name="Content Placeholder 2"/>
          <p:cNvSpPr txBox="1">
            <a:spLocks/>
          </p:cNvSpPr>
          <p:nvPr/>
        </p:nvSpPr>
        <p:spPr>
          <a:xfrm>
            <a:off x="4765524" y="2056883"/>
            <a:ext cx="4017153" cy="93133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i="1" dirty="0" smtClean="0"/>
              <a:t>Hip performs well</a:t>
            </a:r>
            <a:endParaRPr lang="en-US" i="1" dirty="0"/>
          </a:p>
        </p:txBody>
      </p:sp>
    </p:spTree>
    <p:extLst>
      <p:ext uri="{BB962C8B-B14F-4D97-AF65-F5344CB8AC3E}">
        <p14:creationId xmlns:p14="http://schemas.microsoft.com/office/powerpoint/2010/main" val="36711786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Sharma (2016)</a:t>
            </a:r>
            <a:endParaRPr lang="en-US" b="1" dirty="0"/>
          </a:p>
        </p:txBody>
      </p:sp>
      <p:sp>
        <p:nvSpPr>
          <p:cNvPr id="3" name="Content Placeholder 2"/>
          <p:cNvSpPr>
            <a:spLocks noGrp="1"/>
          </p:cNvSpPr>
          <p:nvPr>
            <p:ph idx="1"/>
          </p:nvPr>
        </p:nvSpPr>
        <p:spPr/>
        <p:txBody>
          <a:bodyPr/>
          <a:lstStyle/>
          <a:p>
            <a:r>
              <a:rPr lang="en-US" dirty="0" smtClean="0"/>
              <a:t>Single patient with tetraplegia</a:t>
            </a:r>
          </a:p>
          <a:p>
            <a:endParaRPr lang="en-US" dirty="0" smtClean="0"/>
          </a:p>
          <a:p>
            <a:r>
              <a:rPr lang="en-US" dirty="0" smtClean="0"/>
              <a:t>96 channel multi-electrode array implanted in motor cortex</a:t>
            </a:r>
          </a:p>
          <a:p>
            <a:endParaRPr lang="en-US" dirty="0" smtClean="0"/>
          </a:p>
          <a:p>
            <a:r>
              <a:rPr lang="en-US" dirty="0" smtClean="0"/>
              <a:t>Can SVM be used as a way to “bypass” the CPG mechanism in the spine?</a:t>
            </a:r>
          </a:p>
          <a:p>
            <a:endParaRPr lang="en-US" dirty="0"/>
          </a:p>
        </p:txBody>
      </p:sp>
    </p:spTree>
    <p:extLst>
      <p:ext uri="{BB962C8B-B14F-4D97-AF65-F5344CB8AC3E}">
        <p14:creationId xmlns:p14="http://schemas.microsoft.com/office/powerpoint/2010/main" val="31337218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3-21 at 1.30.5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000" y="134469"/>
            <a:ext cx="7186706" cy="6597396"/>
          </a:xfrm>
          <a:prstGeom prst="rect">
            <a:avLst/>
          </a:prstGeom>
        </p:spPr>
      </p:pic>
    </p:spTree>
    <p:extLst>
      <p:ext uri="{BB962C8B-B14F-4D97-AF65-F5344CB8AC3E}">
        <p14:creationId xmlns:p14="http://schemas.microsoft.com/office/powerpoint/2010/main" val="158274065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7-03-21 at 1.30.5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000" y="134469"/>
            <a:ext cx="7186706" cy="6597396"/>
          </a:xfrm>
          <a:prstGeom prst="rect">
            <a:avLst/>
          </a:prstGeom>
        </p:spPr>
      </p:pic>
      <p:sp>
        <p:nvSpPr>
          <p:cNvPr id="6" name="Oval 5"/>
          <p:cNvSpPr/>
          <p:nvPr/>
        </p:nvSpPr>
        <p:spPr>
          <a:xfrm>
            <a:off x="2061879" y="44823"/>
            <a:ext cx="4243294" cy="1329765"/>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789713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4515558" y="2476500"/>
            <a:ext cx="3810000" cy="2565400"/>
          </a:xfrm>
          <a:prstGeom prst="rect">
            <a:avLst/>
          </a:prstGeom>
        </p:spPr>
      </p:pic>
      <p:pic>
        <p:nvPicPr>
          <p:cNvPr id="9" name="Picture 8" descr="Screen Shot 2017-03-22 at 1.51.44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94" y="1899356"/>
            <a:ext cx="4118328" cy="3747148"/>
          </a:xfrm>
          <a:prstGeom prst="rect">
            <a:avLst/>
          </a:prstGeom>
        </p:spPr>
      </p:pic>
    </p:spTree>
    <p:extLst>
      <p:ext uri="{BB962C8B-B14F-4D97-AF65-F5344CB8AC3E}">
        <p14:creationId xmlns:p14="http://schemas.microsoft.com/office/powerpoint/2010/main" val="271536325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rn1427-i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753" y="0"/>
            <a:ext cx="4510750" cy="5827889"/>
          </a:xfrm>
          <a:prstGeom prst="rect">
            <a:avLst/>
          </a:prstGeom>
        </p:spPr>
      </p:pic>
      <p:sp>
        <p:nvSpPr>
          <p:cNvPr id="8" name="Right Arrow 7"/>
          <p:cNvSpPr/>
          <p:nvPr/>
        </p:nvSpPr>
        <p:spPr>
          <a:xfrm>
            <a:off x="3697111" y="691444"/>
            <a:ext cx="1058333" cy="310444"/>
          </a:xfrm>
          <a:prstGeom prst="rightArrow">
            <a:avLst/>
          </a:prstGeom>
          <a:solidFill>
            <a:schemeClr val="accent6">
              <a:lumMod val="75000"/>
            </a:schemeClr>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7126111" y="2923779"/>
            <a:ext cx="1693334" cy="1200329"/>
          </a:xfrm>
          <a:prstGeom prst="rect">
            <a:avLst/>
          </a:prstGeom>
          <a:noFill/>
          <a:ln>
            <a:solidFill>
              <a:srgbClr val="FF0000"/>
            </a:solidFill>
          </a:ln>
        </p:spPr>
        <p:txBody>
          <a:bodyPr wrap="square" rtlCol="0">
            <a:spAutoFit/>
          </a:bodyPr>
          <a:lstStyle/>
          <a:p>
            <a:r>
              <a:rPr lang="en-US" dirty="0" smtClean="0"/>
              <a:t>Central </a:t>
            </a:r>
          </a:p>
          <a:p>
            <a:r>
              <a:rPr lang="en-US" dirty="0" smtClean="0"/>
              <a:t>Pattern Generator</a:t>
            </a:r>
          </a:p>
          <a:p>
            <a:r>
              <a:rPr lang="en-US" dirty="0" smtClean="0"/>
              <a:t>Bypass</a:t>
            </a:r>
            <a:endParaRPr lang="en-US" dirty="0"/>
          </a:p>
        </p:txBody>
      </p:sp>
      <p:cxnSp>
        <p:nvCxnSpPr>
          <p:cNvPr id="11" name="Curved Connector 10"/>
          <p:cNvCxnSpPr/>
          <p:nvPr/>
        </p:nvCxnSpPr>
        <p:spPr>
          <a:xfrm rot="10800000" flipV="1">
            <a:off x="3245556" y="4152326"/>
            <a:ext cx="3894667" cy="363227"/>
          </a:xfrm>
          <a:prstGeom prst="curvedConnector3">
            <a:avLst>
              <a:gd name="adj1" fmla="val 82609"/>
            </a:avLst>
          </a:prstGeom>
          <a:ln>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16" name="Curved Connector 15"/>
          <p:cNvCxnSpPr/>
          <p:nvPr/>
        </p:nvCxnSpPr>
        <p:spPr>
          <a:xfrm rot="16200000" flipH="1">
            <a:off x="4780696" y="857805"/>
            <a:ext cx="2384777" cy="2306053"/>
          </a:xfrm>
          <a:prstGeom prst="curvedConnector3">
            <a:avLst/>
          </a:prstGeom>
          <a:ln>
            <a:solidFill>
              <a:schemeClr val="accent6"/>
            </a:solidFill>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1538110" y="3940661"/>
            <a:ext cx="1693334" cy="923330"/>
          </a:xfrm>
          <a:prstGeom prst="rect">
            <a:avLst/>
          </a:prstGeom>
          <a:noFill/>
          <a:ln>
            <a:solidFill>
              <a:srgbClr val="FF0000"/>
            </a:solidFill>
          </a:ln>
        </p:spPr>
        <p:txBody>
          <a:bodyPr wrap="square" rtlCol="0">
            <a:spAutoFit/>
          </a:bodyPr>
          <a:lstStyle/>
          <a:p>
            <a:r>
              <a:rPr lang="en-US" dirty="0" smtClean="0"/>
              <a:t>Neuromuscular Stimulation Sleeve</a:t>
            </a:r>
            <a:endParaRPr lang="en-US" dirty="0"/>
          </a:p>
        </p:txBody>
      </p:sp>
      <p:sp>
        <p:nvSpPr>
          <p:cNvPr id="27" name="TextBox 26"/>
          <p:cNvSpPr txBox="1"/>
          <p:nvPr/>
        </p:nvSpPr>
        <p:spPr>
          <a:xfrm>
            <a:off x="1663973" y="706394"/>
            <a:ext cx="1693334" cy="369332"/>
          </a:xfrm>
          <a:prstGeom prst="rect">
            <a:avLst/>
          </a:prstGeom>
          <a:noFill/>
          <a:ln>
            <a:solidFill>
              <a:srgbClr val="FF0000"/>
            </a:solidFill>
          </a:ln>
        </p:spPr>
        <p:txBody>
          <a:bodyPr wrap="square" rtlCol="0">
            <a:spAutoFit/>
          </a:bodyPr>
          <a:lstStyle/>
          <a:p>
            <a:r>
              <a:rPr lang="en-US" dirty="0" smtClean="0"/>
              <a:t>Electrode Array</a:t>
            </a:r>
            <a:endParaRPr lang="en-US" dirty="0"/>
          </a:p>
        </p:txBody>
      </p:sp>
      <p:sp>
        <p:nvSpPr>
          <p:cNvPr id="28" name="Multiply 27"/>
          <p:cNvSpPr/>
          <p:nvPr/>
        </p:nvSpPr>
        <p:spPr>
          <a:xfrm>
            <a:off x="5334000" y="3457222"/>
            <a:ext cx="733778" cy="483439"/>
          </a:xfrm>
          <a:prstGeom prst="mathMultiply">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444877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3-21 at 1.30.5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1765" y="0"/>
            <a:ext cx="7052235" cy="6858000"/>
          </a:xfrm>
          <a:prstGeom prst="rect">
            <a:avLst/>
          </a:prstGeom>
        </p:spPr>
      </p:pic>
      <p:sp>
        <p:nvSpPr>
          <p:cNvPr id="5" name="Oval 4"/>
          <p:cNvSpPr/>
          <p:nvPr/>
        </p:nvSpPr>
        <p:spPr>
          <a:xfrm>
            <a:off x="1852740" y="1287432"/>
            <a:ext cx="5456813" cy="1733176"/>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910745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type of movement?</a:t>
            </a:r>
            <a:endParaRPr lang="en-US" dirty="0"/>
          </a:p>
        </p:txBody>
      </p:sp>
      <p:sp>
        <p:nvSpPr>
          <p:cNvPr id="3" name="Content Placeholder 2"/>
          <p:cNvSpPr>
            <a:spLocks noGrp="1"/>
          </p:cNvSpPr>
          <p:nvPr>
            <p:ph idx="1"/>
          </p:nvPr>
        </p:nvSpPr>
        <p:spPr>
          <a:xfrm>
            <a:off x="457200" y="1600200"/>
            <a:ext cx="8023578" cy="2887133"/>
          </a:xfrm>
        </p:spPr>
        <p:txBody>
          <a:bodyPr/>
          <a:lstStyle/>
          <a:p>
            <a:r>
              <a:rPr lang="en-US" dirty="0" smtClean="0"/>
              <a:t> Discrete </a:t>
            </a:r>
            <a:r>
              <a:rPr lang="en-US" dirty="0" smtClean="0">
                <a:sym typeface="Wingdings"/>
              </a:rPr>
              <a:t> NMES Sleeve</a:t>
            </a:r>
            <a:endParaRPr lang="en-US" dirty="0" smtClean="0"/>
          </a:p>
          <a:p>
            <a:pPr lvl="1"/>
            <a:r>
              <a:rPr lang="en-US" dirty="0" smtClean="0"/>
              <a:t>Flexion </a:t>
            </a:r>
          </a:p>
          <a:p>
            <a:pPr lvl="1"/>
            <a:r>
              <a:rPr lang="en-US" dirty="0" smtClean="0"/>
              <a:t>Extension </a:t>
            </a:r>
          </a:p>
          <a:p>
            <a:r>
              <a:rPr lang="en-US" dirty="0" smtClean="0"/>
              <a:t>Oscillatory </a:t>
            </a:r>
            <a:r>
              <a:rPr lang="en-US" dirty="0" smtClean="0">
                <a:sym typeface="Wingdings"/>
              </a:rPr>
              <a:t> CPG MODEL  NMES Sleeve</a:t>
            </a:r>
            <a:endParaRPr lang="en-US" dirty="0" smtClean="0"/>
          </a:p>
          <a:p>
            <a:pPr lvl="1"/>
            <a:endParaRPr lang="en-US" dirty="0"/>
          </a:p>
          <a:p>
            <a:pPr marL="457200" lvl="1" indent="0">
              <a:buNone/>
            </a:pPr>
            <a:endParaRPr lang="en-US" dirty="0"/>
          </a:p>
        </p:txBody>
      </p:sp>
    </p:spTree>
    <p:extLst>
      <p:ext uri="{BB962C8B-B14F-4D97-AF65-F5344CB8AC3E}">
        <p14:creationId xmlns:p14="http://schemas.microsoft.com/office/powerpoint/2010/main" val="3992085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Pre-processing: Wavelet Transform</a:t>
            </a:r>
            <a:endParaRPr lang="en-US" dirty="0"/>
          </a:p>
        </p:txBody>
      </p:sp>
      <p:pic>
        <p:nvPicPr>
          <p:cNvPr id="5" name="Picture 4" descr="Screen Shot 2017-03-21 at 3.23.0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444" y="3325245"/>
            <a:ext cx="8960556" cy="2823882"/>
          </a:xfrm>
          <a:prstGeom prst="rect">
            <a:avLst/>
          </a:prstGeom>
        </p:spPr>
      </p:pic>
      <p:pic>
        <p:nvPicPr>
          <p:cNvPr id="6" name="Picture 5" descr="Screen Shot 2017-03-21 at 9.16.16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0545" y="1417638"/>
            <a:ext cx="3496967" cy="1735667"/>
          </a:xfrm>
          <a:prstGeom prst="rect">
            <a:avLst/>
          </a:prstGeom>
        </p:spPr>
      </p:pic>
    </p:spTree>
    <p:extLst>
      <p:ext uri="{BB962C8B-B14F-4D97-AF65-F5344CB8AC3E}">
        <p14:creationId xmlns:p14="http://schemas.microsoft.com/office/powerpoint/2010/main" val="382967176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3-21 at 1.30.5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5999" y="44823"/>
            <a:ext cx="7228213" cy="6662147"/>
          </a:xfrm>
          <a:prstGeom prst="rect">
            <a:avLst/>
          </a:prstGeom>
        </p:spPr>
      </p:pic>
      <p:sp>
        <p:nvSpPr>
          <p:cNvPr id="7" name="Oval 6"/>
          <p:cNvSpPr/>
          <p:nvPr/>
        </p:nvSpPr>
        <p:spPr>
          <a:xfrm>
            <a:off x="3298714" y="3376706"/>
            <a:ext cx="2543287" cy="1733176"/>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623608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3-21 at 7.46.3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9311" y="1552929"/>
            <a:ext cx="4419600" cy="3949700"/>
          </a:xfrm>
          <a:prstGeom prst="rect">
            <a:avLst/>
          </a:prstGeom>
        </p:spPr>
      </p:pic>
      <p:sp>
        <p:nvSpPr>
          <p:cNvPr id="6" name="Title 1"/>
          <p:cNvSpPr>
            <a:spLocks noGrp="1"/>
          </p:cNvSpPr>
          <p:nvPr>
            <p:ph type="title"/>
          </p:nvPr>
        </p:nvSpPr>
        <p:spPr>
          <a:xfrm>
            <a:off x="457200" y="274638"/>
            <a:ext cx="8229600" cy="1143000"/>
          </a:xfrm>
        </p:spPr>
        <p:txBody>
          <a:bodyPr/>
          <a:lstStyle/>
          <a:p>
            <a:r>
              <a:rPr lang="en-US" dirty="0" smtClean="0"/>
              <a:t>SVM: support vector machine</a:t>
            </a:r>
            <a:endParaRPr lang="en-US" dirty="0"/>
          </a:p>
        </p:txBody>
      </p:sp>
    </p:spTree>
    <p:extLst>
      <p:ext uri="{BB962C8B-B14F-4D97-AF65-F5344CB8AC3E}">
        <p14:creationId xmlns:p14="http://schemas.microsoft.com/office/powerpoint/2010/main" val="2671930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 the Decoder</a:t>
            </a:r>
            <a:endParaRPr lang="en-US" dirty="0"/>
          </a:p>
        </p:txBody>
      </p:sp>
      <p:sp>
        <p:nvSpPr>
          <p:cNvPr id="3" name="Content Placeholder 2"/>
          <p:cNvSpPr>
            <a:spLocks noGrp="1"/>
          </p:cNvSpPr>
          <p:nvPr>
            <p:ph idx="1"/>
          </p:nvPr>
        </p:nvSpPr>
        <p:spPr/>
        <p:txBody>
          <a:bodyPr>
            <a:normAutofit fontScale="92500"/>
          </a:bodyPr>
          <a:lstStyle/>
          <a:p>
            <a:r>
              <a:rPr lang="en-US" dirty="0" smtClean="0"/>
              <a:t>Participant is asked to imagine mimicking one of the 3 movements </a:t>
            </a:r>
          </a:p>
          <a:p>
            <a:r>
              <a:rPr lang="en-US" dirty="0" smtClean="0"/>
              <a:t>Recordings from the electrode array are wavelet-transformed and fed into a SVM classifier</a:t>
            </a:r>
          </a:p>
          <a:p>
            <a:r>
              <a:rPr lang="en-US" dirty="0" smtClean="0"/>
              <a:t>SVM classifies the desired movement as thumb flexion, extension, or rhythmic</a:t>
            </a:r>
          </a:p>
          <a:p>
            <a:r>
              <a:rPr lang="en-US" dirty="0" smtClean="0"/>
              <a:t>96 features (MWP for each multi-unit recording in the array) </a:t>
            </a:r>
          </a:p>
          <a:p>
            <a:pPr lvl="1"/>
            <a:r>
              <a:rPr lang="en-US" dirty="0" smtClean="0"/>
              <a:t>Values updated every 100ms</a:t>
            </a:r>
          </a:p>
          <a:p>
            <a:endParaRPr lang="en-US" dirty="0"/>
          </a:p>
        </p:txBody>
      </p:sp>
    </p:spTree>
    <p:extLst>
      <p:ext uri="{BB962C8B-B14F-4D97-AF65-F5344CB8AC3E}">
        <p14:creationId xmlns:p14="http://schemas.microsoft.com/office/powerpoint/2010/main" val="36007874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Neural Decoder Output</a:t>
            </a:r>
            <a:endParaRPr lang="en-US" dirty="0"/>
          </a:p>
        </p:txBody>
      </p:sp>
      <p:pic>
        <p:nvPicPr>
          <p:cNvPr id="4" name="Picture 3" descr="Screen Shot 2017-03-21 at 6.08.4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0253"/>
            <a:ext cx="9144000" cy="5405377"/>
          </a:xfrm>
          <a:prstGeom prst="rect">
            <a:avLst/>
          </a:prstGeom>
        </p:spPr>
      </p:pic>
    </p:spTree>
    <p:extLst>
      <p:ext uri="{BB962C8B-B14F-4D97-AF65-F5344CB8AC3E}">
        <p14:creationId xmlns:p14="http://schemas.microsoft.com/office/powerpoint/2010/main" val="268823346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rep33807-s3.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974434"/>
            <a:ext cx="9144000" cy="5086350"/>
          </a:xfrm>
          <a:prstGeom prst="rect">
            <a:avLst/>
          </a:prstGeom>
        </p:spPr>
      </p:pic>
    </p:spTree>
    <p:extLst>
      <p:ext uri="{BB962C8B-B14F-4D97-AF65-F5344CB8AC3E}">
        <p14:creationId xmlns:p14="http://schemas.microsoft.com/office/powerpoint/2010/main" val="2594814847"/>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3-21 at 1.30.5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9334" y="134469"/>
            <a:ext cx="7186706" cy="6597396"/>
          </a:xfrm>
          <a:prstGeom prst="rect">
            <a:avLst/>
          </a:prstGeom>
        </p:spPr>
      </p:pic>
      <p:sp>
        <p:nvSpPr>
          <p:cNvPr id="5" name="Oval 4"/>
          <p:cNvSpPr/>
          <p:nvPr/>
        </p:nvSpPr>
        <p:spPr>
          <a:xfrm>
            <a:off x="4727225" y="3234766"/>
            <a:ext cx="4416775" cy="1733176"/>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65919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CPG Oscillator </a:t>
            </a:r>
            <a:endParaRPr lang="en-US" dirty="0"/>
          </a:p>
        </p:txBody>
      </p:sp>
      <p:sp>
        <p:nvSpPr>
          <p:cNvPr id="3" name="Content Placeholder 2"/>
          <p:cNvSpPr>
            <a:spLocks noGrp="1"/>
          </p:cNvSpPr>
          <p:nvPr>
            <p:ph idx="1"/>
          </p:nvPr>
        </p:nvSpPr>
        <p:spPr>
          <a:xfrm>
            <a:off x="457200" y="1600200"/>
            <a:ext cx="8229600" cy="1836271"/>
          </a:xfrm>
        </p:spPr>
        <p:txBody>
          <a:bodyPr/>
          <a:lstStyle/>
          <a:p>
            <a:r>
              <a:rPr lang="en-US" dirty="0" smtClean="0"/>
              <a:t>Goal: Numeric model of a CPG capable of generating rhythmic/oscillatory outputs (like the biological CPGs in the spinal cord) </a:t>
            </a:r>
          </a:p>
          <a:p>
            <a:endParaRPr lang="en-US" dirty="0" smtClean="0"/>
          </a:p>
          <a:p>
            <a:endParaRPr lang="en-US" dirty="0"/>
          </a:p>
        </p:txBody>
      </p:sp>
      <p:pic>
        <p:nvPicPr>
          <p:cNvPr id="4" name="Picture 3" descr="Screen Shot 2017-03-21 at 6.11.58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9122" y="3436471"/>
            <a:ext cx="5156200" cy="2349500"/>
          </a:xfrm>
          <a:prstGeom prst="rect">
            <a:avLst/>
          </a:prstGeom>
        </p:spPr>
      </p:pic>
    </p:spTree>
    <p:extLst>
      <p:ext uri="{BB962C8B-B14F-4D97-AF65-F5344CB8AC3E}">
        <p14:creationId xmlns:p14="http://schemas.microsoft.com/office/powerpoint/2010/main" val="385353489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CPG Oscillator </a:t>
            </a:r>
            <a:endParaRPr lang="en-US" dirty="0"/>
          </a:p>
        </p:txBody>
      </p:sp>
      <p:sp>
        <p:nvSpPr>
          <p:cNvPr id="3" name="Content Placeholder 2"/>
          <p:cNvSpPr>
            <a:spLocks noGrp="1"/>
          </p:cNvSpPr>
          <p:nvPr>
            <p:ph idx="1"/>
          </p:nvPr>
        </p:nvSpPr>
        <p:spPr>
          <a:xfrm>
            <a:off x="457200" y="1404192"/>
            <a:ext cx="8229600" cy="1119094"/>
          </a:xfrm>
        </p:spPr>
        <p:txBody>
          <a:bodyPr>
            <a:normAutofit lnSpcReduction="10000"/>
          </a:bodyPr>
          <a:lstStyle/>
          <a:p>
            <a:r>
              <a:rPr lang="en-US" dirty="0" smtClean="0"/>
              <a:t>Based</a:t>
            </a:r>
            <a:r>
              <a:rPr lang="en-US" baseline="0" dirty="0" smtClean="0"/>
              <a:t> on a two-neuron oscillator model </a:t>
            </a:r>
          </a:p>
          <a:p>
            <a:r>
              <a:rPr lang="en-US" dirty="0" smtClean="0"/>
              <a:t>Two neurons in a mutually inhibitive network</a:t>
            </a:r>
          </a:p>
          <a:p>
            <a:endParaRPr lang="en-US" dirty="0" smtClean="0"/>
          </a:p>
          <a:p>
            <a:endParaRPr lang="en-US" dirty="0"/>
          </a:p>
        </p:txBody>
      </p:sp>
      <p:pic>
        <p:nvPicPr>
          <p:cNvPr id="5" name="Picture 4" descr="Screen Shot 2017-03-21 at 6.10.4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667" y="2772504"/>
            <a:ext cx="6674555" cy="3225729"/>
          </a:xfrm>
          <a:prstGeom prst="rect">
            <a:avLst/>
          </a:prstGeom>
        </p:spPr>
      </p:pic>
    </p:spTree>
    <p:extLst>
      <p:ext uri="{BB962C8B-B14F-4D97-AF65-F5344CB8AC3E}">
        <p14:creationId xmlns:p14="http://schemas.microsoft.com/office/powerpoint/2010/main" val="13814328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3-21 at 6.21.4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9111" y="1524001"/>
            <a:ext cx="6807200" cy="4457700"/>
          </a:xfrm>
          <a:prstGeom prst="rect">
            <a:avLst/>
          </a:prstGeom>
        </p:spPr>
      </p:pic>
      <p:sp>
        <p:nvSpPr>
          <p:cNvPr id="5" name="Title 1"/>
          <p:cNvSpPr>
            <a:spLocks noGrp="1"/>
          </p:cNvSpPr>
          <p:nvPr>
            <p:ph type="title"/>
          </p:nvPr>
        </p:nvSpPr>
        <p:spPr>
          <a:xfrm>
            <a:off x="457200" y="274638"/>
            <a:ext cx="8229600" cy="1143000"/>
          </a:xfrm>
        </p:spPr>
        <p:txBody>
          <a:bodyPr/>
          <a:lstStyle/>
          <a:p>
            <a:r>
              <a:rPr lang="en-US" dirty="0" smtClean="0"/>
              <a:t>CPG Oscillator: optimization</a:t>
            </a:r>
            <a:endParaRPr lang="en-US" dirty="0"/>
          </a:p>
        </p:txBody>
      </p:sp>
    </p:spTree>
    <p:extLst>
      <p:ext uri="{BB962C8B-B14F-4D97-AF65-F5344CB8AC3E}">
        <p14:creationId xmlns:p14="http://schemas.microsoft.com/office/powerpoint/2010/main" val="393050090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3-22 at 12.16.30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845" y="691444"/>
            <a:ext cx="7975600" cy="762000"/>
          </a:xfrm>
          <a:prstGeom prst="rect">
            <a:avLst/>
          </a:prstGeom>
        </p:spPr>
      </p:pic>
      <p:pic>
        <p:nvPicPr>
          <p:cNvPr id="5" name="Picture 4" descr="Screen Shot 2017-03-22 at 12.17.03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845" y="3104452"/>
            <a:ext cx="7823200" cy="444500"/>
          </a:xfrm>
          <a:prstGeom prst="rect">
            <a:avLst/>
          </a:prstGeom>
        </p:spPr>
      </p:pic>
      <p:cxnSp>
        <p:nvCxnSpPr>
          <p:cNvPr id="7" name="Straight Arrow Connector 6"/>
          <p:cNvCxnSpPr/>
          <p:nvPr/>
        </p:nvCxnSpPr>
        <p:spPr>
          <a:xfrm>
            <a:off x="1538111" y="1453444"/>
            <a:ext cx="0" cy="150988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4879621" y="1453444"/>
            <a:ext cx="0" cy="150988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5864577" y="1453444"/>
            <a:ext cx="0" cy="150988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6976533" y="1453444"/>
            <a:ext cx="0" cy="150988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8060266" y="1453444"/>
            <a:ext cx="0" cy="150988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3793066" y="1453444"/>
            <a:ext cx="0" cy="150988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2762953" y="1538110"/>
            <a:ext cx="0" cy="142522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4995335" y="3898194"/>
            <a:ext cx="4247444" cy="3416320"/>
          </a:xfrm>
          <a:prstGeom prst="rect">
            <a:avLst/>
          </a:prstGeom>
          <a:noFill/>
        </p:spPr>
        <p:txBody>
          <a:bodyPr wrap="square" rtlCol="0">
            <a:spAutoFit/>
          </a:bodyPr>
          <a:lstStyle/>
          <a:p>
            <a:r>
              <a:rPr lang="en-US" dirty="0"/>
              <a:t>c</a:t>
            </a:r>
            <a:r>
              <a:rPr lang="en-US" dirty="0" smtClean="0"/>
              <a:t>: output from decoder</a:t>
            </a:r>
          </a:p>
          <a:p>
            <a:endParaRPr lang="en-US" dirty="0" smtClean="0"/>
          </a:p>
          <a:p>
            <a:r>
              <a:rPr lang="en-US" dirty="0" smtClean="0"/>
              <a:t></a:t>
            </a:r>
            <a:r>
              <a:rPr lang="en-US" dirty="0" err="1" smtClean="0"/>
              <a:t>ij</a:t>
            </a:r>
            <a:r>
              <a:rPr lang="en-US" dirty="0" smtClean="0"/>
              <a:t>: weight of interaction between neurons</a:t>
            </a:r>
          </a:p>
          <a:p>
            <a:endParaRPr lang="en-US" dirty="0"/>
          </a:p>
          <a:p>
            <a:r>
              <a:rPr lang="en-US" dirty="0" smtClean="0"/>
              <a:t> : adaptive gain on self inhibition (weight of interaction between neuron and itself)</a:t>
            </a:r>
          </a:p>
          <a:p>
            <a:endParaRPr lang="en-US" dirty="0"/>
          </a:p>
          <a:p>
            <a:r>
              <a:rPr lang="en-US" dirty="0" smtClean="0"/>
              <a:t></a:t>
            </a:r>
            <a:r>
              <a:rPr lang="en-US" dirty="0" err="1" smtClean="0"/>
              <a:t>i</a:t>
            </a:r>
            <a:r>
              <a:rPr lang="en-US" dirty="0" smtClean="0"/>
              <a:t>: time constraints for adaption </a:t>
            </a:r>
          </a:p>
          <a:p>
            <a:endParaRPr lang="en-US" dirty="0" smtClean="0"/>
          </a:p>
          <a:p>
            <a:endParaRPr lang="en-US" dirty="0"/>
          </a:p>
          <a:p>
            <a:endParaRPr lang="en-US" dirty="0" smtClean="0"/>
          </a:p>
          <a:p>
            <a:r>
              <a:rPr lang="en-US" dirty="0" smtClean="0"/>
              <a:t> </a:t>
            </a:r>
            <a:endParaRPr lang="en-US" dirty="0"/>
          </a:p>
        </p:txBody>
      </p:sp>
      <p:pic>
        <p:nvPicPr>
          <p:cNvPr id="25" name="Picture 24" descr="Screen Shot 2017-03-21 at 6.10.42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003" y="3894667"/>
            <a:ext cx="4469618" cy="2216339"/>
          </a:xfrm>
          <a:prstGeom prst="rect">
            <a:avLst/>
          </a:prstGeom>
        </p:spPr>
      </p:pic>
      <p:sp>
        <p:nvSpPr>
          <p:cNvPr id="39" name="Rectangle 38"/>
          <p:cNvSpPr/>
          <p:nvPr/>
        </p:nvSpPr>
        <p:spPr>
          <a:xfrm>
            <a:off x="852358" y="320890"/>
            <a:ext cx="7207907" cy="369332"/>
          </a:xfrm>
          <a:prstGeom prst="rect">
            <a:avLst/>
          </a:prstGeom>
        </p:spPr>
        <p:txBody>
          <a:bodyPr wrap="square">
            <a:spAutoFit/>
          </a:bodyPr>
          <a:lstStyle/>
          <a:p>
            <a:r>
              <a:rPr lang="en-US" dirty="0" err="1" smtClean="0"/>
              <a:t>Paramters</a:t>
            </a:r>
            <a:endParaRPr lang="en-US" dirty="0"/>
          </a:p>
        </p:txBody>
      </p:sp>
    </p:spTree>
    <p:extLst>
      <p:ext uri="{BB962C8B-B14F-4D97-AF65-F5344CB8AC3E}">
        <p14:creationId xmlns:p14="http://schemas.microsoft.com/office/powerpoint/2010/main" val="328918558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Genetic Algorithm</a:t>
            </a:r>
            <a:endParaRPr lang="en-US" dirty="0"/>
          </a:p>
        </p:txBody>
      </p:sp>
      <p:sp>
        <p:nvSpPr>
          <p:cNvPr id="3" name="Content Placeholder 2"/>
          <p:cNvSpPr>
            <a:spLocks noGrp="1"/>
          </p:cNvSpPr>
          <p:nvPr>
            <p:ph idx="1"/>
          </p:nvPr>
        </p:nvSpPr>
        <p:spPr/>
        <p:txBody>
          <a:bodyPr/>
          <a:lstStyle/>
          <a:p>
            <a:r>
              <a:rPr lang="en-US" dirty="0" smtClean="0"/>
              <a:t>Global optimization approach used </a:t>
            </a:r>
          </a:p>
          <a:p>
            <a:r>
              <a:rPr lang="en-US" dirty="0" smtClean="0"/>
              <a:t>Parameters are adjusted in a manner that mimics evolution (multiple points generated at each iteration and the best point approaches the optimal solution)</a:t>
            </a:r>
          </a:p>
          <a:p>
            <a:r>
              <a:rPr lang="en-US" dirty="0" smtClean="0"/>
              <a:t>Parameters adjusted at random rather than from a sequential/deterministic way </a:t>
            </a:r>
          </a:p>
          <a:p>
            <a:r>
              <a:rPr lang="en-US" dirty="0" smtClean="0"/>
              <a:t>MATLAB</a:t>
            </a:r>
            <a:endParaRPr lang="en-US" dirty="0"/>
          </a:p>
        </p:txBody>
      </p:sp>
    </p:spTree>
    <p:extLst>
      <p:ext uri="{BB962C8B-B14F-4D97-AF65-F5344CB8AC3E}">
        <p14:creationId xmlns:p14="http://schemas.microsoft.com/office/powerpoint/2010/main" val="36785735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Output</a:t>
            </a:r>
            <a:endParaRPr lang="en-US" dirty="0"/>
          </a:p>
        </p:txBody>
      </p:sp>
      <p:pic>
        <p:nvPicPr>
          <p:cNvPr id="5" name="Picture 4" descr="Screen Shot 2017-03-21 at 6.11.58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7223" y="2714244"/>
            <a:ext cx="4416777" cy="2012571"/>
          </a:xfrm>
          <a:prstGeom prst="rect">
            <a:avLst/>
          </a:prstGeom>
        </p:spPr>
      </p:pic>
      <p:pic>
        <p:nvPicPr>
          <p:cNvPr id="7" name="Picture 6" descr="Screen Shot 2017-03-21 at 6.08.44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384778"/>
            <a:ext cx="3961904" cy="2342037"/>
          </a:xfrm>
          <a:prstGeom prst="rect">
            <a:avLst/>
          </a:prstGeom>
        </p:spPr>
      </p:pic>
      <p:sp>
        <p:nvSpPr>
          <p:cNvPr id="8" name="Right Arrow 7"/>
          <p:cNvSpPr/>
          <p:nvPr/>
        </p:nvSpPr>
        <p:spPr>
          <a:xfrm>
            <a:off x="3919571" y="3443111"/>
            <a:ext cx="440763" cy="28222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064873"/>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Output</a:t>
            </a:r>
            <a:endParaRPr lang="en-US" dirty="0"/>
          </a:p>
        </p:txBody>
      </p:sp>
      <p:pic>
        <p:nvPicPr>
          <p:cNvPr id="4" name="Content Placeholder 3" descr="Screen Shot 2017-03-21 at 3.21.38 PM.png"/>
          <p:cNvPicPr>
            <a:picLocks noGrp="1" noChangeAspect="1"/>
          </p:cNvPicPr>
          <p:nvPr>
            <p:ph idx="1"/>
          </p:nvPr>
        </p:nvPicPr>
        <p:blipFill>
          <a:blip r:embed="rId3">
            <a:extLst>
              <a:ext uri="{28A0092B-C50C-407E-A947-70E740481C1C}">
                <a14:useLocalDpi xmlns:a14="http://schemas.microsoft.com/office/drawing/2010/main" val="0"/>
              </a:ext>
            </a:extLst>
          </a:blip>
          <a:srcRect l="10358" r="10358"/>
          <a:stretch>
            <a:fillRect/>
          </a:stretch>
        </p:blipFill>
        <p:spPr>
          <a:xfrm>
            <a:off x="1063978" y="1288890"/>
            <a:ext cx="6795911" cy="3737489"/>
          </a:xfrm>
          <a:prstGeom prst="rect">
            <a:avLst/>
          </a:prstGeom>
        </p:spPr>
      </p:pic>
    </p:spTree>
    <p:extLst>
      <p:ext uri="{BB962C8B-B14F-4D97-AF65-F5344CB8AC3E}">
        <p14:creationId xmlns:p14="http://schemas.microsoft.com/office/powerpoint/2010/main" val="3700589955"/>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826" y="274638"/>
            <a:ext cx="8876128" cy="1143000"/>
          </a:xfrm>
        </p:spPr>
        <p:txBody>
          <a:bodyPr>
            <a:normAutofit fontScale="90000"/>
          </a:bodyPr>
          <a:lstStyle/>
          <a:p>
            <a:r>
              <a:rPr lang="en-US" b="1" dirty="0" smtClean="0"/>
              <a:t>Imagined Rhythmic vs. Discrete Movement </a:t>
            </a:r>
            <a:endParaRPr lang="en-US" b="1" dirty="0"/>
          </a:p>
        </p:txBody>
      </p:sp>
      <p:sp>
        <p:nvSpPr>
          <p:cNvPr id="3" name="Content Placeholder 2"/>
          <p:cNvSpPr>
            <a:spLocks noGrp="1"/>
          </p:cNvSpPr>
          <p:nvPr>
            <p:ph idx="1"/>
          </p:nvPr>
        </p:nvSpPr>
        <p:spPr>
          <a:xfrm>
            <a:off x="457199" y="1600200"/>
            <a:ext cx="8326331" cy="4975013"/>
          </a:xfrm>
        </p:spPr>
        <p:txBody>
          <a:bodyPr/>
          <a:lstStyle/>
          <a:p>
            <a:r>
              <a:rPr lang="en-US" dirty="0" smtClean="0"/>
              <a:t>To test whether the pattern of neural activity was unique for rhythmic vs. discrete (extension, flexion) movements, the subject was cued with videos of each movement type</a:t>
            </a:r>
          </a:p>
          <a:p>
            <a:endParaRPr lang="en-US" dirty="0" smtClean="0"/>
          </a:p>
          <a:p>
            <a:r>
              <a:rPr lang="en-US" dirty="0" smtClean="0"/>
              <a:t>The subject imagined that movement and MWP was extracted from the neural data during movements</a:t>
            </a:r>
            <a:endParaRPr lang="en-US" dirty="0"/>
          </a:p>
        </p:txBody>
      </p:sp>
    </p:spTree>
    <p:extLst>
      <p:ext uri="{BB962C8B-B14F-4D97-AF65-F5344CB8AC3E}">
        <p14:creationId xmlns:p14="http://schemas.microsoft.com/office/powerpoint/2010/main" val="9533353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320" y="274638"/>
            <a:ext cx="8696722" cy="1143000"/>
          </a:xfrm>
        </p:spPr>
        <p:txBody>
          <a:bodyPr>
            <a:normAutofit fontScale="90000"/>
          </a:bodyPr>
          <a:lstStyle/>
          <a:p>
            <a:r>
              <a:rPr lang="en-US" b="1" dirty="0" smtClean="0"/>
              <a:t>MWP Heat Map - Imagined vs. Discrete</a:t>
            </a:r>
            <a:endParaRPr lang="en-US" b="1" dirty="0"/>
          </a:p>
        </p:txBody>
      </p:sp>
      <p:pic>
        <p:nvPicPr>
          <p:cNvPr id="4" name="Picture 3"/>
          <p:cNvPicPr>
            <a:picLocks noChangeAspect="1"/>
          </p:cNvPicPr>
          <p:nvPr/>
        </p:nvPicPr>
        <p:blipFill>
          <a:blip r:embed="rId3"/>
          <a:stretch>
            <a:fillRect/>
          </a:stretch>
        </p:blipFill>
        <p:spPr>
          <a:xfrm>
            <a:off x="0" y="1758885"/>
            <a:ext cx="8055980" cy="4728510"/>
          </a:xfrm>
          <a:prstGeom prst="rect">
            <a:avLst/>
          </a:prstGeom>
        </p:spPr>
      </p:pic>
    </p:spTree>
    <p:extLst>
      <p:ext uri="{BB962C8B-B14F-4D97-AF65-F5344CB8AC3E}">
        <p14:creationId xmlns:p14="http://schemas.microsoft.com/office/powerpoint/2010/main" val="257609400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827" y="274638"/>
            <a:ext cx="8902584" cy="1143000"/>
          </a:xfrm>
        </p:spPr>
        <p:txBody>
          <a:bodyPr>
            <a:normAutofit/>
          </a:bodyPr>
          <a:lstStyle/>
          <a:p>
            <a:r>
              <a:rPr lang="en-US" b="1" dirty="0" smtClean="0"/>
              <a:t>Correlation Between </a:t>
            </a:r>
            <a:r>
              <a:rPr lang="en-US" b="1" dirty="0"/>
              <a:t>C</a:t>
            </a:r>
            <a:r>
              <a:rPr lang="en-US" b="1" dirty="0" smtClean="0"/>
              <a:t>ue and MWP</a:t>
            </a:r>
            <a:endParaRPr lang="en-US" b="1" dirty="0"/>
          </a:p>
        </p:txBody>
      </p:sp>
      <p:pic>
        <p:nvPicPr>
          <p:cNvPr id="4" name="Picture 3"/>
          <p:cNvPicPr>
            <a:picLocks noChangeAspect="1"/>
          </p:cNvPicPr>
          <p:nvPr/>
        </p:nvPicPr>
        <p:blipFill rotWithShape="1">
          <a:blip r:embed="rId3"/>
          <a:srcRect r="4860"/>
          <a:stretch/>
        </p:blipFill>
        <p:spPr>
          <a:xfrm>
            <a:off x="222354" y="1553527"/>
            <a:ext cx="4142956" cy="5119255"/>
          </a:xfrm>
          <a:prstGeom prst="rect">
            <a:avLst/>
          </a:prstGeom>
        </p:spPr>
      </p:pic>
      <p:sp>
        <p:nvSpPr>
          <p:cNvPr id="5" name="Content Placeholder 2"/>
          <p:cNvSpPr txBox="1">
            <a:spLocks/>
          </p:cNvSpPr>
          <p:nvPr/>
        </p:nvSpPr>
        <p:spPr>
          <a:xfrm>
            <a:off x="5072744" y="2196496"/>
            <a:ext cx="3485908" cy="3518780"/>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i="1" dirty="0" smtClean="0"/>
              <a:t>Correlations  between cue and MWP for each movement types are significantly different on most channels, for both thumb and wrist</a:t>
            </a:r>
            <a:endParaRPr lang="en-US" i="1" dirty="0"/>
          </a:p>
        </p:txBody>
      </p:sp>
    </p:spTree>
    <p:extLst>
      <p:ext uri="{BB962C8B-B14F-4D97-AF65-F5344CB8AC3E}">
        <p14:creationId xmlns:p14="http://schemas.microsoft.com/office/powerpoint/2010/main" val="3274597438"/>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Representative Channels</a:t>
            </a:r>
            <a:endParaRPr lang="en-US" b="1" dirty="0"/>
          </a:p>
        </p:txBody>
      </p:sp>
      <p:pic>
        <p:nvPicPr>
          <p:cNvPr id="4" name="Picture 3"/>
          <p:cNvPicPr>
            <a:picLocks noChangeAspect="1"/>
          </p:cNvPicPr>
          <p:nvPr/>
        </p:nvPicPr>
        <p:blipFill>
          <a:blip r:embed="rId2"/>
          <a:stretch>
            <a:fillRect/>
          </a:stretch>
        </p:blipFill>
        <p:spPr>
          <a:xfrm>
            <a:off x="4865501" y="1417638"/>
            <a:ext cx="4278499" cy="5227831"/>
          </a:xfrm>
          <a:prstGeom prst="rect">
            <a:avLst/>
          </a:prstGeom>
        </p:spPr>
      </p:pic>
      <p:sp>
        <p:nvSpPr>
          <p:cNvPr id="5" name="Content Placeholder 2"/>
          <p:cNvSpPr txBox="1">
            <a:spLocks/>
          </p:cNvSpPr>
          <p:nvPr/>
        </p:nvSpPr>
        <p:spPr>
          <a:xfrm>
            <a:off x="932314" y="2196496"/>
            <a:ext cx="3485908" cy="351878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i="1" dirty="0" smtClean="0"/>
              <a:t>Preferential modulation for CPG wiggle on three representative channels</a:t>
            </a:r>
            <a:endParaRPr lang="en-US" i="1" dirty="0"/>
          </a:p>
        </p:txBody>
      </p:sp>
    </p:spTree>
    <p:extLst>
      <p:ext uri="{BB962C8B-B14F-4D97-AF65-F5344CB8AC3E}">
        <p14:creationId xmlns:p14="http://schemas.microsoft.com/office/powerpoint/2010/main" val="2931658962"/>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Neural Decoder</a:t>
            </a:r>
            <a:endParaRPr lang="en-US" dirty="0"/>
          </a:p>
        </p:txBody>
      </p:sp>
      <p:sp>
        <p:nvSpPr>
          <p:cNvPr id="3" name="Content Placeholder 2"/>
          <p:cNvSpPr>
            <a:spLocks noGrp="1"/>
          </p:cNvSpPr>
          <p:nvPr>
            <p:ph idx="1"/>
          </p:nvPr>
        </p:nvSpPr>
        <p:spPr>
          <a:xfrm>
            <a:off x="0" y="1874254"/>
            <a:ext cx="2624973" cy="3731411"/>
          </a:xfrm>
        </p:spPr>
        <p:txBody>
          <a:bodyPr/>
          <a:lstStyle/>
          <a:p>
            <a:pPr marL="0" indent="0" algn="ctr">
              <a:buNone/>
            </a:pPr>
            <a:r>
              <a:rPr lang="en-US" i="1" dirty="0" smtClean="0"/>
              <a:t>A neural decoder was used to predict the movement type</a:t>
            </a:r>
            <a:endParaRPr lang="en-US" i="1" dirty="0"/>
          </a:p>
        </p:txBody>
      </p:sp>
      <p:pic>
        <p:nvPicPr>
          <p:cNvPr id="4" name="Picture 3"/>
          <p:cNvPicPr>
            <a:picLocks noChangeAspect="1"/>
          </p:cNvPicPr>
          <p:nvPr/>
        </p:nvPicPr>
        <p:blipFill>
          <a:blip r:embed="rId2"/>
          <a:stretch>
            <a:fillRect/>
          </a:stretch>
        </p:blipFill>
        <p:spPr>
          <a:xfrm>
            <a:off x="2751468" y="2032886"/>
            <a:ext cx="6270171" cy="3507236"/>
          </a:xfrm>
          <a:prstGeom prst="rect">
            <a:avLst/>
          </a:prstGeom>
        </p:spPr>
      </p:pic>
    </p:spTree>
    <p:extLst>
      <p:ext uri="{BB962C8B-B14F-4D97-AF65-F5344CB8AC3E}">
        <p14:creationId xmlns:p14="http://schemas.microsoft.com/office/powerpoint/2010/main" val="2235783641"/>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Evoked Movements from Neural Data</a:t>
            </a:r>
            <a:endParaRPr lang="en-US" b="1" dirty="0"/>
          </a:p>
        </p:txBody>
      </p:sp>
      <p:sp>
        <p:nvSpPr>
          <p:cNvPr id="3" name="Content Placeholder 2"/>
          <p:cNvSpPr>
            <a:spLocks noGrp="1"/>
          </p:cNvSpPr>
          <p:nvPr>
            <p:ph idx="1"/>
          </p:nvPr>
        </p:nvSpPr>
        <p:spPr/>
        <p:txBody>
          <a:bodyPr/>
          <a:lstStyle/>
          <a:p>
            <a:r>
              <a:rPr lang="en-US" dirty="0" smtClean="0"/>
              <a:t>Can the neural decoder be used to evoke movements in real time?</a:t>
            </a:r>
          </a:p>
          <a:p>
            <a:endParaRPr lang="en-US" dirty="0" smtClean="0"/>
          </a:p>
          <a:p>
            <a:r>
              <a:rPr lang="en-US" dirty="0" smtClean="0"/>
              <a:t>The authors used thumb flexion, extension, and wiggle, to test if the decoder could be used to stimulate and produce accurate movements</a:t>
            </a:r>
            <a:endParaRPr lang="en-US" dirty="0"/>
          </a:p>
        </p:txBody>
      </p:sp>
    </p:spTree>
    <p:extLst>
      <p:ext uri="{BB962C8B-B14F-4D97-AF65-F5344CB8AC3E}">
        <p14:creationId xmlns:p14="http://schemas.microsoft.com/office/powerpoint/2010/main" val="39110113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190"/>
            <a:ext cx="8229600" cy="1143000"/>
          </a:xfrm>
        </p:spPr>
        <p:txBody>
          <a:bodyPr>
            <a:normAutofit fontScale="90000"/>
          </a:bodyPr>
          <a:lstStyle/>
          <a:p>
            <a:r>
              <a:rPr lang="en-US" b="1" dirty="0" smtClean="0"/>
              <a:t>Evoked Movements from Neural Data</a:t>
            </a:r>
            <a:endParaRPr lang="en-US" dirty="0"/>
          </a:p>
        </p:txBody>
      </p:sp>
      <p:pic>
        <p:nvPicPr>
          <p:cNvPr id="4" name="Picture 3"/>
          <p:cNvPicPr>
            <a:picLocks noChangeAspect="1"/>
          </p:cNvPicPr>
          <p:nvPr/>
        </p:nvPicPr>
        <p:blipFill>
          <a:blip r:embed="rId2"/>
          <a:stretch>
            <a:fillRect/>
          </a:stretch>
        </p:blipFill>
        <p:spPr>
          <a:xfrm>
            <a:off x="0" y="1377952"/>
            <a:ext cx="9144000" cy="3241831"/>
          </a:xfrm>
          <a:prstGeom prst="rect">
            <a:avLst/>
          </a:prstGeom>
        </p:spPr>
      </p:pic>
      <p:sp>
        <p:nvSpPr>
          <p:cNvPr id="5" name="TextBox 4"/>
          <p:cNvSpPr txBox="1"/>
          <p:nvPr/>
        </p:nvSpPr>
        <p:spPr>
          <a:xfrm>
            <a:off x="457200" y="4802974"/>
            <a:ext cx="8471842" cy="646331"/>
          </a:xfrm>
          <a:prstGeom prst="rect">
            <a:avLst/>
          </a:prstGeom>
          <a:noFill/>
        </p:spPr>
        <p:txBody>
          <a:bodyPr wrap="square" rtlCol="0">
            <a:spAutoFit/>
          </a:bodyPr>
          <a:lstStyle/>
          <a:p>
            <a:pPr algn="ctr"/>
            <a:r>
              <a:rPr lang="en-US" i="1" dirty="0" smtClean="0"/>
              <a:t>The neural decoder approximately follows the </a:t>
            </a:r>
            <a:r>
              <a:rPr lang="en-US" i="1" dirty="0" err="1" smtClean="0"/>
              <a:t>timecourse</a:t>
            </a:r>
            <a:r>
              <a:rPr lang="en-US" i="1" dirty="0" smtClean="0"/>
              <a:t> (with a lag) of the video decoder</a:t>
            </a:r>
            <a:endParaRPr lang="en-US" i="1" dirty="0"/>
          </a:p>
        </p:txBody>
      </p:sp>
    </p:spTree>
    <p:extLst>
      <p:ext uri="{BB962C8B-B14F-4D97-AF65-F5344CB8AC3E}">
        <p14:creationId xmlns:p14="http://schemas.microsoft.com/office/powerpoint/2010/main" val="2154520860"/>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Evoked Movements from Neural Data</a:t>
            </a:r>
            <a:endParaRPr lang="en-US" dirty="0"/>
          </a:p>
        </p:txBody>
      </p:sp>
      <p:pic>
        <p:nvPicPr>
          <p:cNvPr id="5" name="Picture 4"/>
          <p:cNvPicPr>
            <a:picLocks noChangeAspect="1"/>
          </p:cNvPicPr>
          <p:nvPr/>
        </p:nvPicPr>
        <p:blipFill>
          <a:blip r:embed="rId2"/>
          <a:stretch>
            <a:fillRect/>
          </a:stretch>
        </p:blipFill>
        <p:spPr>
          <a:xfrm>
            <a:off x="952431" y="1874673"/>
            <a:ext cx="7235831" cy="3235986"/>
          </a:xfrm>
          <a:prstGeom prst="rect">
            <a:avLst/>
          </a:prstGeom>
        </p:spPr>
      </p:pic>
      <p:cxnSp>
        <p:nvCxnSpPr>
          <p:cNvPr id="9" name="Straight Arrow Connector 8"/>
          <p:cNvCxnSpPr/>
          <p:nvPr/>
        </p:nvCxnSpPr>
        <p:spPr>
          <a:xfrm>
            <a:off x="2751468" y="1647938"/>
            <a:ext cx="555584" cy="502732"/>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0" name="Straight Arrow Connector 9"/>
          <p:cNvCxnSpPr/>
          <p:nvPr/>
        </p:nvCxnSpPr>
        <p:spPr>
          <a:xfrm>
            <a:off x="5086523" y="1647938"/>
            <a:ext cx="555584" cy="502732"/>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1" name="Straight Arrow Connector 10"/>
          <p:cNvCxnSpPr/>
          <p:nvPr/>
        </p:nvCxnSpPr>
        <p:spPr>
          <a:xfrm flipH="1">
            <a:off x="3915550" y="1623307"/>
            <a:ext cx="456098" cy="502732"/>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3" name="Straight Arrow Connector 12"/>
          <p:cNvCxnSpPr/>
          <p:nvPr/>
        </p:nvCxnSpPr>
        <p:spPr>
          <a:xfrm flipV="1">
            <a:off x="4087517" y="3429436"/>
            <a:ext cx="284131" cy="83800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8" name="Straight Arrow Connector 17"/>
          <p:cNvCxnSpPr/>
          <p:nvPr/>
        </p:nvCxnSpPr>
        <p:spPr>
          <a:xfrm flipV="1">
            <a:off x="4623535" y="3857315"/>
            <a:ext cx="297359" cy="56252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pic>
        <p:nvPicPr>
          <p:cNvPr id="21" name="Picture 20"/>
          <p:cNvPicPr>
            <a:picLocks noChangeAspect="1"/>
          </p:cNvPicPr>
          <p:nvPr/>
        </p:nvPicPr>
        <p:blipFill rotWithShape="1">
          <a:blip r:embed="rId3"/>
          <a:srcRect l="3901" t="14466" r="3704" b="9662"/>
          <a:stretch/>
        </p:blipFill>
        <p:spPr>
          <a:xfrm>
            <a:off x="1164082" y="5212542"/>
            <a:ext cx="6428910" cy="1243603"/>
          </a:xfrm>
          <a:prstGeom prst="rect">
            <a:avLst/>
          </a:prstGeom>
        </p:spPr>
      </p:pic>
    </p:spTree>
    <p:extLst>
      <p:ext uri="{BB962C8B-B14F-4D97-AF65-F5344CB8AC3E}">
        <p14:creationId xmlns:p14="http://schemas.microsoft.com/office/powerpoint/2010/main" val="3899016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rep33807-s2.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42913" y="0"/>
            <a:ext cx="8258175" cy="6858000"/>
          </a:xfrm>
          <a:prstGeom prst="rect">
            <a:avLst/>
          </a:prstGeom>
        </p:spPr>
      </p:pic>
    </p:spTree>
    <p:extLst>
      <p:ext uri="{BB962C8B-B14F-4D97-AF65-F5344CB8AC3E}">
        <p14:creationId xmlns:p14="http://schemas.microsoft.com/office/powerpoint/2010/main" val="3686641222"/>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Concluding remarks </a:t>
            </a:r>
            <a:endParaRPr lang="en-US" dirty="0"/>
          </a:p>
        </p:txBody>
      </p:sp>
      <p:pic>
        <p:nvPicPr>
          <p:cNvPr id="10" name="Picture 9" descr="Screen Shot 2017-03-21 at 1.30.5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3878" y="1417638"/>
            <a:ext cx="4665133" cy="4282592"/>
          </a:xfrm>
          <a:prstGeom prst="rect">
            <a:avLst/>
          </a:prstGeom>
        </p:spPr>
      </p:pic>
      <p:sp>
        <p:nvSpPr>
          <p:cNvPr id="11" name="Oval 10"/>
          <p:cNvSpPr/>
          <p:nvPr/>
        </p:nvSpPr>
        <p:spPr>
          <a:xfrm>
            <a:off x="3654778" y="3358433"/>
            <a:ext cx="2752722" cy="1227666"/>
          </a:xfrm>
          <a:prstGeom prst="ellipse">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3807732"/>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Implications? </a:t>
            </a:r>
          </a:p>
          <a:p>
            <a:endParaRPr lang="en-US" dirty="0"/>
          </a:p>
          <a:p>
            <a:endParaRPr lang="en-US" dirty="0" smtClean="0"/>
          </a:p>
          <a:p>
            <a:r>
              <a:rPr lang="en-US" dirty="0" smtClean="0"/>
              <a:t>Limitations? </a:t>
            </a:r>
            <a:endParaRPr lang="en-US" dirty="0"/>
          </a:p>
        </p:txBody>
      </p:sp>
    </p:spTree>
    <p:extLst>
      <p:ext uri="{BB962C8B-B14F-4D97-AF65-F5344CB8AC3E}">
        <p14:creationId xmlns:p14="http://schemas.microsoft.com/office/powerpoint/2010/main" val="3762378612"/>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this important</a:t>
            </a:r>
            <a:endParaRPr lang="en-US" dirty="0"/>
          </a:p>
        </p:txBody>
      </p:sp>
      <p:sp>
        <p:nvSpPr>
          <p:cNvPr id="3" name="Content Placeholder 2"/>
          <p:cNvSpPr>
            <a:spLocks noGrp="1"/>
          </p:cNvSpPr>
          <p:nvPr>
            <p:ph idx="1"/>
          </p:nvPr>
        </p:nvSpPr>
        <p:spPr/>
        <p:txBody>
          <a:bodyPr/>
          <a:lstStyle/>
          <a:p>
            <a:r>
              <a:rPr lang="en-US" dirty="0" smtClean="0"/>
              <a:t>Immediate implications:</a:t>
            </a:r>
          </a:p>
          <a:p>
            <a:pPr lvl="1"/>
            <a:r>
              <a:rPr lang="en-US" dirty="0" smtClean="0"/>
              <a:t>Gait training and hand-movement recovery  </a:t>
            </a:r>
          </a:p>
          <a:p>
            <a:pPr lvl="1"/>
            <a:r>
              <a:rPr lang="en-US" dirty="0" smtClean="0"/>
              <a:t>Rhythmic motion provokes neural plasticity throughout the rehabilitation process </a:t>
            </a:r>
          </a:p>
          <a:p>
            <a:r>
              <a:rPr lang="en-US" dirty="0" smtClean="0"/>
              <a:t>Rhythmic Behaviors: </a:t>
            </a:r>
          </a:p>
          <a:p>
            <a:pPr marL="457200" lvl="1" indent="0">
              <a:buNone/>
            </a:pPr>
            <a:r>
              <a:rPr lang="en-US" dirty="0" smtClean="0"/>
              <a:t>- locomotion</a:t>
            </a:r>
          </a:p>
          <a:p>
            <a:pPr lvl="2"/>
            <a:r>
              <a:rPr lang="en-US" dirty="0" smtClean="0"/>
              <a:t>Walking </a:t>
            </a:r>
          </a:p>
          <a:p>
            <a:pPr lvl="2"/>
            <a:r>
              <a:rPr lang="en-US" dirty="0" smtClean="0"/>
              <a:t>Running</a:t>
            </a:r>
          </a:p>
          <a:p>
            <a:pPr marL="914400" lvl="2" indent="0">
              <a:buNone/>
            </a:pPr>
            <a:endParaRPr lang="en-US" dirty="0" smtClean="0"/>
          </a:p>
          <a:p>
            <a:pPr lvl="2"/>
            <a:endParaRPr lang="en-US" dirty="0"/>
          </a:p>
          <a:p>
            <a:pPr lvl="2"/>
            <a:endParaRPr lang="en-US" dirty="0" smtClean="0"/>
          </a:p>
        </p:txBody>
      </p:sp>
    </p:spTree>
    <p:extLst>
      <p:ext uri="{BB962C8B-B14F-4D97-AF65-F5344CB8AC3E}">
        <p14:creationId xmlns:p14="http://schemas.microsoft.com/office/powerpoint/2010/main" val="16000688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a:t>
            </a:r>
            <a:endParaRPr lang="en-US" dirty="0"/>
          </a:p>
        </p:txBody>
      </p:sp>
      <p:sp>
        <p:nvSpPr>
          <p:cNvPr id="3" name="Content Placeholder 2"/>
          <p:cNvSpPr>
            <a:spLocks noGrp="1"/>
          </p:cNvSpPr>
          <p:nvPr>
            <p:ph idx="1"/>
          </p:nvPr>
        </p:nvSpPr>
        <p:spPr/>
        <p:txBody>
          <a:bodyPr>
            <a:normAutofit/>
          </a:bodyPr>
          <a:lstStyle/>
          <a:p>
            <a:r>
              <a:rPr lang="en-US" dirty="0" smtClean="0"/>
              <a:t>Invasive </a:t>
            </a:r>
          </a:p>
          <a:p>
            <a:r>
              <a:rPr lang="en-US" dirty="0" smtClean="0"/>
              <a:t>Lack of sensory feedback </a:t>
            </a:r>
          </a:p>
          <a:p>
            <a:r>
              <a:rPr lang="en-US" dirty="0" smtClean="0"/>
              <a:t>Couldn’t independently control amplitude and frequency </a:t>
            </a:r>
          </a:p>
          <a:p>
            <a:pPr lvl="1"/>
            <a:r>
              <a:rPr lang="en-US" dirty="0" smtClean="0"/>
              <a:t>Although this adjustment is “easy” due to the biologically-based model </a:t>
            </a:r>
          </a:p>
          <a:p>
            <a:r>
              <a:rPr lang="en-US" dirty="0" smtClean="0"/>
              <a:t>Only tested at one frequency (2.5 </a:t>
            </a:r>
            <a:r>
              <a:rPr lang="en-US" dirty="0" err="1" smtClean="0"/>
              <a:t>hZ</a:t>
            </a:r>
            <a:r>
              <a:rPr lang="en-US" dirty="0" smtClean="0"/>
              <a:t>) </a:t>
            </a:r>
          </a:p>
          <a:p>
            <a:pPr lvl="1"/>
            <a:endParaRPr lang="en-US" dirty="0" smtClean="0"/>
          </a:p>
          <a:p>
            <a:pPr marL="457200" lvl="1" indent="0">
              <a:buNone/>
            </a:pPr>
            <a:endParaRPr lang="en-US" dirty="0"/>
          </a:p>
          <a:p>
            <a:pPr marL="457200" lvl="1" indent="0">
              <a:buNone/>
            </a:pPr>
            <a:endParaRPr lang="en-US" dirty="0" smtClean="0"/>
          </a:p>
          <a:p>
            <a:endParaRPr lang="en-US" dirty="0"/>
          </a:p>
        </p:txBody>
      </p:sp>
    </p:spTree>
    <p:extLst>
      <p:ext uri="{BB962C8B-B14F-4D97-AF65-F5344CB8AC3E}">
        <p14:creationId xmlns:p14="http://schemas.microsoft.com/office/powerpoint/2010/main" val="28700402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Directions</a:t>
            </a:r>
            <a:endParaRPr lang="en-US" dirty="0"/>
          </a:p>
        </p:txBody>
      </p:sp>
      <p:sp>
        <p:nvSpPr>
          <p:cNvPr id="3" name="Content Placeholder 2"/>
          <p:cNvSpPr>
            <a:spLocks noGrp="1"/>
          </p:cNvSpPr>
          <p:nvPr>
            <p:ph idx="1"/>
          </p:nvPr>
        </p:nvSpPr>
        <p:spPr/>
        <p:txBody>
          <a:bodyPr/>
          <a:lstStyle/>
          <a:p>
            <a:r>
              <a:rPr lang="en-US" dirty="0" smtClean="0"/>
              <a:t>Attempt voluntary control of amplitude of oscillations </a:t>
            </a:r>
          </a:p>
          <a:p>
            <a:endParaRPr lang="en-US" dirty="0"/>
          </a:p>
          <a:p>
            <a:r>
              <a:rPr lang="en-US" dirty="0" smtClean="0"/>
              <a:t>Include sensory feedback </a:t>
            </a:r>
          </a:p>
          <a:p>
            <a:pPr lvl="1"/>
            <a:r>
              <a:rPr lang="en-US" dirty="0" smtClean="0"/>
              <a:t>More robust system</a:t>
            </a:r>
          </a:p>
          <a:p>
            <a:pPr marL="457200" lvl="1" indent="0">
              <a:buNone/>
            </a:pPr>
            <a:r>
              <a:rPr lang="en-US" dirty="0" smtClean="0"/>
              <a:t> </a:t>
            </a:r>
            <a:endParaRPr lang="en-US" dirty="0"/>
          </a:p>
        </p:txBody>
      </p:sp>
    </p:spTree>
    <p:extLst>
      <p:ext uri="{BB962C8B-B14F-4D97-AF65-F5344CB8AC3E}">
        <p14:creationId xmlns:p14="http://schemas.microsoft.com/office/powerpoint/2010/main" val="5611354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1355</TotalTime>
  <Words>2066</Words>
  <Application>Microsoft Macintosh PowerPoint</Application>
  <PresentationFormat>On-screen Show (4:3)</PresentationFormat>
  <Paragraphs>268</Paragraphs>
  <Slides>41</Slides>
  <Notes>27</Notes>
  <HiddenSlides>0</HiddenSlides>
  <MMClips>2</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Using an Artificial Neural Bypass to restore Cortical Movements in a Human with Quadriplegia </vt:lpstr>
      <vt:lpstr>Background</vt:lpstr>
      <vt:lpstr>Dimitrijevic (2007)</vt:lpstr>
      <vt:lpstr>Zhang (2007)</vt:lpstr>
      <vt:lpstr>Matsuoka (1985)</vt:lpstr>
      <vt:lpstr>Zhang (2007)</vt:lpstr>
      <vt:lpstr>Sharma (2016)</vt:lpstr>
      <vt:lpstr>PowerPoint Presentation</vt:lpstr>
      <vt:lpstr>PowerPoint Presentation</vt:lpstr>
      <vt:lpstr>PowerPoint Presentation</vt:lpstr>
      <vt:lpstr>PowerPoint Presentation</vt:lpstr>
      <vt:lpstr>PowerPoint Presentation</vt:lpstr>
      <vt:lpstr>What type of movement?</vt:lpstr>
      <vt:lpstr>Pre-processing: Wavelet Transform</vt:lpstr>
      <vt:lpstr>PowerPoint Presentation</vt:lpstr>
      <vt:lpstr>SVM: support vector machine</vt:lpstr>
      <vt:lpstr>Training the Decoder</vt:lpstr>
      <vt:lpstr>Neural Decoder Output</vt:lpstr>
      <vt:lpstr>PowerPoint Presentation</vt:lpstr>
      <vt:lpstr>PowerPoint Presentation</vt:lpstr>
      <vt:lpstr>CPG Oscillator </vt:lpstr>
      <vt:lpstr>CPG Oscillator </vt:lpstr>
      <vt:lpstr>CPG Oscillator: optimization</vt:lpstr>
      <vt:lpstr>PowerPoint Presentation</vt:lpstr>
      <vt:lpstr>Genetic Algorithm</vt:lpstr>
      <vt:lpstr>Output</vt:lpstr>
      <vt:lpstr>Output</vt:lpstr>
      <vt:lpstr>Imagined Rhythmic vs. Discrete Movement </vt:lpstr>
      <vt:lpstr>MWP Heat Map - Imagined vs. Discrete</vt:lpstr>
      <vt:lpstr>Correlation Between Cue and MWP</vt:lpstr>
      <vt:lpstr>Representative Channels</vt:lpstr>
      <vt:lpstr>Neural Decoder</vt:lpstr>
      <vt:lpstr>Evoked Movements from Neural Data</vt:lpstr>
      <vt:lpstr>Evoked Movements from Neural Data</vt:lpstr>
      <vt:lpstr>Evoked Movements from Neural Data</vt:lpstr>
      <vt:lpstr>PowerPoint Presentation</vt:lpstr>
      <vt:lpstr>Concluding remarks </vt:lpstr>
      <vt:lpstr>PowerPoint Presentation</vt:lpstr>
      <vt:lpstr>Why is this important</vt:lpstr>
      <vt:lpstr>Limitations</vt:lpstr>
      <vt:lpstr>Future Directions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 Chernoff</dc:creator>
  <cp:lastModifiedBy>Ben Chernoff</cp:lastModifiedBy>
  <cp:revision>33</cp:revision>
  <dcterms:created xsi:type="dcterms:W3CDTF">2017-03-21T16:46:34Z</dcterms:created>
  <dcterms:modified xsi:type="dcterms:W3CDTF">2017-03-22T16:07:37Z</dcterms:modified>
</cp:coreProperties>
</file>